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ppm"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9" r:id="rId4"/>
    <p:sldId id="268" r:id="rId5"/>
    <p:sldId id="272" r:id="rId6"/>
    <p:sldId id="288" r:id="rId7"/>
    <p:sldId id="294" r:id="rId8"/>
    <p:sldId id="293" r:id="rId9"/>
    <p:sldId id="291" r:id="rId10"/>
    <p:sldId id="290" r:id="rId11"/>
    <p:sldId id="282" r:id="rId12"/>
    <p:sldId id="258" r:id="rId13"/>
    <p:sldId id="289" r:id="rId14"/>
    <p:sldId id="297" r:id="rId15"/>
    <p:sldId id="298" r:id="rId16"/>
    <p:sldId id="267" r:id="rId17"/>
    <p:sldId id="301" r:id="rId18"/>
    <p:sldId id="299" r:id="rId19"/>
    <p:sldId id="276" r:id="rId20"/>
    <p:sldId id="300" r:id="rId21"/>
    <p:sldId id="302" r:id="rId22"/>
    <p:sldId id="303" r:id="rId23"/>
    <p:sldId id="266" r:id="rId24"/>
    <p:sldId id="284" r:id="rId25"/>
    <p:sldId id="263" r:id="rId26"/>
    <p:sldId id="264" r:id="rId27"/>
    <p:sldId id="278" r:id="rId28"/>
    <p:sldId id="279" r:id="rId29"/>
    <p:sldId id="281" r:id="rId30"/>
    <p:sldId id="285" r:id="rId31"/>
    <p:sldId id="274" r:id="rId32"/>
    <p:sldId id="287" r:id="rId33"/>
    <p:sldId id="286" r:id="rId3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userDrawn="1">
          <p15:clr>
            <a:srgbClr val="A4A3A4"/>
          </p15:clr>
        </p15:guide>
        <p15:guide id="2" pos="1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45"/>
    <p:restoredTop sz="75509"/>
  </p:normalViewPr>
  <p:slideViewPr>
    <p:cSldViewPr snapToGrid="0" snapToObjects="1" showGuides="1">
      <p:cViewPr varScale="1">
        <p:scale>
          <a:sx n="83" d="100"/>
          <a:sy n="83" d="100"/>
        </p:scale>
        <p:origin x="232" y="208"/>
      </p:cViewPr>
      <p:guideLst>
        <p:guide orient="horz" pos="4065"/>
        <p:guide pos="14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13:53:28.13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1 109,'75'-4,"7"2,12-2,3 3,-13 0,-5 1,-18-2,-22 2,-10-3,-8 1,1 0,-2 1,0 0,4 0,-1 0,5-1,-4 2,6-1,7 1,10 0,5 0,15 0,-5 0,12 0,-16-2,3 2,-9-2,-2 2,-2 0,-8 0,0 0,3 0,0-1,0 0,5 0,3 1,2-2,-4 2,-2-4,-3 4,5-3,-8 2,-1-2,-13 2,3-3,-2 3,1-2,5 1,2 0,16 0,-1 2,18 0,-5 0,13 0,-17 0,3 0,-19 0,0 0,-2 0,-5 0,10 0,-4 0,3 0,-9 0,0 0,-7 0,1 0,-8 0,-2 0,-2 0,1 0,2-1,-1 1,4-2,2 2,3 0,6-1,14 0,11 0,19 1,-6-2,4 2,-7-2,-3 2,-5 0,-16 0,-9 0,-7 0,-3-1,-7 0,-5 0,-7 1,2-1,2 0,8-1,5 1,1-1,4 0,-2-1,5 1,-5 0,3 2,-2-1,0 0,6-2,6 3,-2-3,7 1,-8-1,-2 1,0 0,-8 2,0 0,-11 0,-4 0,-8 0,7 0,-3 0,6 0,-4 0,-1 0,1 0,-3 0,6 0,-3 0,2 0,0 0,2 2,-1-2,6 1,1 1,0-2,0 1,-2-1,0 0,3 2,-1-2,-4 1,-7-1,-3 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13:53:31.40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50,'53'-5,"4"0,19 2,9 0,-32 1,3 1,0 0,0-1,0 1,0 0,-1 1,-2 0,29 0,2 0,-12 0,5 0,3 0,-28 0,3 0,1 0,2 0,14 0,0 0,-9 0,-1 0,14 0,0 0,-10 0,1 0,9 0,0 0,-7 1,-3 0,-9-1,-1 1,1 1,-1 0,44 0,-40 0,1-1,-5 0,-1 0,2-1,-1 0,-5 0,0 0,1 0,-2 0,32 0,2-4,-27 4,1-6,-15 4,0 0,-8-2,4 3,-6-3,-2 2,-6 0,-8 0,-2 2,-1-2,14 1,15 0,23 0,0 1,4 0,-21 0,-3 0,-13 0,-7 0,1 0,4 1,16 0,-2 2,8-3,-5 2,-1-2,-6 0,-6 1,-12-1,1 3,-7-3,1 2,-1-2,3 0,-3 0,-3 0,-4 0,1 0,11 0,6 0,20-2,11-1,8-1,-9 1,-10 0,-23 1,-8 1,-8 0,0 1,4 0,4 0,3 0,-9 0,-2 0,-5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7T13:53:40.598"/>
    </inkml:context>
    <inkml:brush xml:id="br0">
      <inkml:brushProperty name="width" value="0.05" units="cm"/>
      <inkml:brushProperty name="height" value="0.05" units="cm"/>
    </inkml:brush>
  </inkml:definitions>
  <inkml:trace contextRef="#ctx0" brushRef="#br0">378 9 24575,'-39'72'0,"13"-30"0,-1 2 0,-5 8 0,0 1 0,-1-4 0,1-1 0,2-2 0,3-1 0,-17 26 0,18-24 0,5-8 0,15-23 0,4-11 0,13-13 0,20-14 0,17-13 0,35-17 0,-6 3 0,-22 16 0,3 0 0,-4 3 0,-1 1 0,6-2 0,-3 1 0,31-13 0,-30 18 0,-35 17 0,-16 14 0,-26 22 0,-14 20 0,-18 18 0,18-21 0,-2-1 0,-28 30 0,6-4 0,22-31 0,27-24 0,39-32 0,17-16 0,-4 2 0,5-4 0,5-3 0,2-2-348,9-3 1,2-2 347,-3 2 0,2-1 0,13-5 0,0 2 0,-19 12 0,-3 1 0,2-3 0,-5 4 0,5 2 0,-36 22 0,-27 32 0,-18 21 0,-15 25 0,-1 6 695,9-8-695,6-7 0,17-32 0,10-13 0,27-27 0,19-14 0,23-12 0,-19 12 0,3 1 0,-2 4 0,1 1 0,6 0 0,0 2 0,32-3 0,-40 13 0,-26 5 0,-21 13 0,-8 11 0,-3 23 0,-9 29 0,-5 7 0,-4 15 0,8-27 0,5-19 0,14-29 0,41-38 0,31-17 0,-16 5 0,5-1-811,10-2 1,5 0 810,-11 7 0,3 0 0,1 0 0,0 1 0,2 1 0,1 1 0,5-1 0,3 1 0,-5 2 0,13-3 0,-8 4 0,-20 7 0,-9 4 0,-9 7 0,-26 13 0,-27 18 0,-3 16 0,-12 21 1621,-5 5-1621,0-6 0,0-9 0,11-20 0,14-22 0,41-31 0,42-26 0,-25 14 0,8-2-731,24-5 1,7 1 730,-32 13 0,1 0 0,2 1 0,12-1 0,1 1 0,-3 1 0,14-4 0,-6 3 0,-10 7 0,-10 4 0,-10 2 0,-28 9 0,-24 15 0,-8 8 0,-4 22 1461,-5 3-1461,-2 13 0,2-11 0,-2 0 0,10-25 0,3-10 0,32-27 0,34-16 0,-11 4 0,5 0 0,10-3 0,3 2 0,-4 1 0,0 2 0,4 3 0,-3 3 0,24-2 0,-17 8 0,-43 10 0,-22 12 0,-15 9 0,-5 13 0,-16 23 0,-12 17 0,-4 3 0,9-10 0,15-35 0,17-20 0,20-19 0,46-28 0,11-4 0,-7 2 0,6-1-639,-2 4 1,3 1 638,-14 6 0,3 0 0,-1 2 0,26-8 0,0 2 0,6 2 0,-4 4 0,-28 11 0,-5 2 0,30-4 0,-54 15 0,-29 10 0,-12 17 0,-8 17 1277,-8 17-1277,-2-1 0,-7 16 0,7-14 0,6 0 0,11-23 0,20-16 0,60-16 0,-9-10 0,12-5 0,4 0-1619,13-2 0,6-1 1,9-3 1618,-27 3 0,6-3 0,5-1 0,2-1 0,-1 0 0,-1 0-705,-4 0 0,0 0 0,0-1 1,0 1-1,0-2 0,1 0 705,5-1 0,2-1 0,1-1 0,-2 0 0,-2 1 0,-5 0 0,-2 0 0,-3 0 0,-2 0 0,-5 0 0,-4 2 0,17-7 0,-8 1 0,-13 5 0,9-3 0,-75 33 0,-40 26 3542,-14 17-3542,-8 7 5543,6-2-5543,-3 7 0,17-13 0,10-10 0,25-23 0,46-38 0,45-23 0,-26 11 0,5-3-566,21-3 0,2 2 566,-9 4 0,-3 2 0,-1 4 0,-6 2 0,12 1 0,-42 13 0,-36 24 0,-10 10 0,-9 24 0,-3 8 1132,-3 7-1132,3-6 0,5-9 0,8-22 0,7-11 0,18-17 0,39-18 0,-6 4 0,6-4 0,11-4 0,6-3-469,-7 3 0,5-2 1,-3 1 468,17-4 0,0 2 0,-18 5 0,2 1 0,-3 3-68,9 2 1,-5 3 67,-8 4 0,-6 2 0,14 4 0,-39 2 0,-25 5 0,-5 6 1396,-5 5-1396,-5 15 145,-7 8-145,-6 10 0,0 2 0,6-8 0,7-11 0,7-17 0,3-8 0,2-8 0,11-9 0,42-24 0,20-12 0,-23 15 0,4 0-435,14-5 0,4 2 435,-3 6 0,0 2 0,5 0 0,-4 2 0,-20 9 0,-6 4 0,3 2 0,-38 9 0,-13 14 0,-4 12 0,-9 26 870,-13 18-870,-7 9 0,-1-13 0,6-9 0,16-33 0,4-6 0,10-17 0,3-3 0,19-11 0,36-24 0,-16 11 0,2-1 0,8-5 0,2 0 0,3 1 0,-1 1 0,26-6 0,-20 11 0,-34 19 0,-22 9 0,-7 5 0,2 10 0,-5 3 0,-1 10 0,-4-3 0,3 1 0,-1-9 0,4-7 0,-1-8 0,-9-6 0,-32-18 0,24 12 0,-19-11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13:56:06.58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32,'84'-6,"3"1,-12 2,19 1,-6 2,-35 0,0 0,38 0,8 0,-9 0,-39 0,0 0,45 2,-39-1,1-1,-2 1,1 0,4-1,0 0,-7 0,-2 0,2-1,-1 0,35 0,7-3,-3 4,-8-2,13 2,-47-1,1 0,10 0,0 1,-6-1,0 0,3 1,-1 0,33 0,-1-2,-20 2,1-2,-7 2,1 0,6 0,-6-2,17 1,8 2,11-1,0 2,-50-1,0 0,44 0,-43 0,-1 0,35 1,2-2,-12 2,0-2,-17 0,-10 0,-17 0,3 0,-3 0,6 0,2 0,12 1,2 2,-1 0,13 1,-2 2,4-4,-5 4,-12-4,-8 0,-4 0,-16-1,-5 0,-8-1,3 0,3 0,4 0,2 0,-3 0,-7 0,-5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13:56:09.27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0,'100'0,"-45"0,1 0,2 0,1 0,12 0,2 0,3 0,2 0,14 0,1 0,-5 2,0-1,5-1,1 1,-2 0,-2 0,-19 0,-2 0,9 0,0-1,-14 1,0 0,7-1,-1 0,-9 0,1 0,7 0,2 0,5 2,2 1,12-2,2-1,-1 4,0 0,-22-3,2 0,-2 0,29 3,-1 1,-29-4,1 0,-4 1,17 2,-6-1,-16-2,-5-1,17 2,-18-2,-11 0,7 0,-9 0,9 0,-13 0,-9-2,-4 0,-11-2,5 2,-6 0,8 1,5 1,12-3,8 2,11 0,4 1,9 0,-10 0,7 0,-16 0,4 1,-6 1,-5 0,-4-1,8-1,2 0,-1 0,-2 0,-15 0,-9 0,-8 0,-6 0,3 0,10 0,7 0,7-1,-1-1,-6 0,-2 1,-8 1,-6 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7T13:56:16.858"/>
    </inkml:context>
    <inkml:brush xml:id="br0">
      <inkml:brushProperty name="width" value="0.05" units="cm"/>
      <inkml:brushProperty name="height" value="0.05" units="cm"/>
    </inkml:brush>
  </inkml:definitions>
  <inkml:trace contextRef="#ctx0" brushRef="#br0">1 86 24575,'4'11'0,"3"7"0,-1 20 0,1 9 0,-4 8 0,-3 4 0,-3-6 0,-3-4 0,1-21 0,12-20 0,35-33 0,29-21 0,-9 10 0,6-1-380,-5 2 0,1 0 380,12-5 0,0 1 0,-12 5 0,-4 1 0,-11 6 0,-3 3 0,17-12 0,-40 31 0,-21 21 0,-7 12 0,-10 27 760,-12 13-760,7-22 0,-1 1 0,-25 41 0,-3-1 0,17-29 0,10-20 0,25-26 0,33-29 0,23-14 0,-12 6 0,6-1 0,10 3 0,2 0-290,1-2 0,1 2 290,12 2 0,-2 4 0,-18 5 0,-3 1 0,34-4 0,-42 10 0,-32 9 0,-15 18 0,-3 9 0,-7 19 580,-6 0-580,-5 8 0,0-13 0,8-12 0,13-24 0,34-28 0,38-24 0,-25 16 0,6-2 0,17-7 0,3 1-375,1 3 0,-1 2 375,-2 0 0,-2 2 0,-9 6 0,-7 3 0,8-5 0,-36 20 0,-25 15 0,-13 19 0,-11 21 0,-7 6 750,-6 13-750,5-17 0,9-10 0,13-26 0,30-29 0,29-26 0,34-13 0,-14 14 0,7 0-964,11 3 0,6 1 964,-22 7 0,2-1 0,-1 3 0,24-7 0,-3 4-58,-10 5 0,-7 3 58,10 2 0,-35 12 0,-34 18 0,-20 8 0,-1 15 1916,-4 4-1916,-6 12 128,-1-7-128,-3 4 0,5-15 0,4-13 0,16-16 0,59-24 0,-12 1 0,8-1 0,0 0 0,6-1 0,1 2-744,0 0 1,2 1 0,2 1 743,17 0 0,4 0 0,-1 3 0,-7 1 0,0 3 0,-3 1 0,-9 2 0,-2 1 0,-4 1 0,12-2 0,-14 3 0,-21 8 0,-42 8 0,-18 7 0,-13 20 0,-6 7 2230,-12 12-2230,4-4 0,-9-1 0,16-18 0,8-11 0,17-20 0,38-25 0,33-20 0,-16 16 0,6 0 0,20-5 0,7 1-826,13 3 1,4 4 825,-26 8 0,2 0 0,-2 2 0,26-2 0,-5 2 0,-19 6 0,-9 1 0,-2 2 0,-35 3 0,-26 3 0,-13 12 0,-10 11 1651,-19 22-1651,-11 13 0,-8 4 0,25-30 0,-1-1 0,-25 21 0,13-14 0,23-19 0,20-18 0,28-22 0,19-8 0,6-6 0,7-3 0,14-1 0,6 0-496,-11 3 0,3-1 0,0 2 496,23-9 0,0 3 0,-24 10 0,1 2 0,-5 1 0,0 0 0,-5 2 0,35-11 0,-52 20 0,-35 24 0,-8 11 0,-5 15 1488,-10 17-1488,-10 14 0,-17 14 0,0-9 0,-6-3 0,23-36 0,19-18 0,48-33 0,50-25 0,-27 15 0,7 0-737,-4 4 0,6 0 1,3 1 736,6 0 0,2 1 0,3 1 0,11-1 0,3 2 0,-3 0 0,-10 4 0,-2 0 0,-6 3 0,15 0 0,-13 3 0,2 0 0,-64 13 0,-29 5 0,-18 14 0,-19 17 2210,-22 18-2210,33-28 0,-2 2 0,-16 8 0,-3-1 0,3-6 0,1-3 0,0-2 0,3-4 0,-23 5 0,40-24 0,29-20 0,30-18 0,22-14 0,0 12 0,7-1 0,6-1 0,6 1-470,15-5 0,2 1 470,-11 7 0,-2 3 0,-7 7 0,-5 4 0,22 0 0,-40 15 0,-15 7 0,-18 6 0,-10 11 0,-5 14 940,-13 22-940,-3 6 0,-19 27 0,2-13 0,-3-1 0,16-34 0,18-27 0,38-38 0,24-19 0,4 4 0,8-3-611,3 0 1,3 0 610,-11 8 0,2 1 0,0 0 0,29-14 0,-3 4 0,-17 9 0,-3 3 0,-7 5 0,-8 5 0,-10 6 0,-21 9 0,-19 23 0,-3 15 0,-3 18 1221,-5 13-1221,-8 4 0,-7 2 0,-1-15 0,8-17 0,12-26 0,22-27 0,27-18 0,43-17 0,-32 21 0,5-1-382,13-1 0,2 1 382,0 1 0,-1 3 0,-3 3 0,-3 3 0,-13 6 0,-5 3 0,12 0 0,-35 14 0,-28 13 0,-6 10 0,-11 19 764,-2 5-764,-10 8 0,3-13 0,6-12 0,11-21 0,32-24 0,29-17 0,33-17 0,-33 23 0,0 1 0,-2 2 0,-2 3 0,31-8 0,-35 13 0,-17 10 0,-21 5 0,-8 20 0,-3 6 0,-13 28 0,-7 14 0,-12 6 0,5-10 0,7-23 0,21-36 0,43-49 0,24-14 0,-12 14 0,4 0 0,1 7 0,4 3-320,14-1 0,2 3 320,-8 5 0,-1 4 0,3 3 0,-5 4 0,13-2 0,-37 14 0,-30 5 0,-8 0 0,-1 7 0,-4 12 640,-4 15-640,-7 13 0,-9 13 0,-2-6 0,3-10 0,7-19 0,21-27 0,19-15 0,26-15 0,33-14 0,-30 21 0,1 0 0,0 2 0,0 1 0,2 3 0,-4 4 0,12-1 0,-18 7 0,-31 5 0,-11 16 0,-4 8 0,-4 24 0,-2 11 0,-8 3 0,1-9 0,1-21 0,5-19 0,9-19 0,12-19 0,23-17 0,23-21 0,-21 30 0,2-1 0,7-5 0,1 0 0,-3 6 0,-1 0 0,-1 0 0,-3 3 0,14-7 0,-23 14 0,-19 31 0,-10 12 0,0 26 0,-3 13 0,-6 25 0,-7-5 0,-1-27 0,-4 0 0,-22 26 0,-15-1 0,14-28 0,10-21 0,20-23 0,17-23 0,12-24 0,16-16 0,14-14 0,3 9 0,9-2 0,-2 11 0,7-3 0,-2 11 0,-14 11 0,-14 16 0,-19 12 0,-8 7 0,-2 10 0,-1 7 0,0 7 0,0 15 0,-1 4 0,-3 13 0,0-7 0,-3-3 0,0-18 0,0-10 0,4-19 0,0-9 0,3-6 0,3 1 0,2 0 0,2-4 0,1 1 0,1-8 0,7-2 0,6-7 0,2 3 0,-2 5 0,-14 12 0,-3 6 0,-9 8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8T10:53:04.888"/>
    </inkml:context>
    <inkml:brush xml:id="br0">
      <inkml:brushProperty name="width" value="0.1" units="cm"/>
      <inkml:brushProperty name="height" value="0.1" units="cm"/>
      <inkml:brushProperty name="color" value="#E71224"/>
    </inkml:brush>
  </inkml:definitions>
  <inkml:trace contextRef="#ctx0" brushRef="#br0">2893 38 24575,'-45'0'0,"-2"0"0,-36 0 0,-8 0-2022,25 0 0,-6 0 2022,-7 0 0,-5 0-987,16 0 1,-3 1-1,-2-2 987,-13-4 0,-3-1 0,-1 1 0,2 3 0,-1 2 0,-2-2-455,13-2 0,-2 0 0,0-1 0,3 2 455,-16 2 0,3 2 0,4-1 0,14 0 0,4 0 0,-2 0-412,-4 0 0,-1 0 0,6 0 412,2 0 0,2 0 340,-18-1 1,2 2-341,-17 12 2507,18 7-2507,45 21 3861,0-5-3861,17 15 2071,12-9-2071,6 2 935,0 19-935,0-16 5,0 33-5,0-9 0,9-12 0,5 0-1116,20 24 1116,2-5 0,11 0-1327,9-27 1,8-2 1326,-17-3 0,2 4 0,5-3-1009,14-2 1,6-4 0,0-3 1008,-1-3 0,1-4 0,4 0-835,-9-5 1,3-1 0,1-1 0,2-2 834,4-1 0,1-3 0,2-1 0,1-1-601,5-1 0,1 0 0,1-2 0,1 1 601,5 1 0,0-1 0,2 0 0,-1-1 0,0-2 0,0-1 0,0 0 0,-1-2 0,-4-2 0,-1-1 0,-1 0 0,-5 0-121,5 2 0,-5-1 1,1-2 120,6-2 0,2-3 0,-8 0 0,3 1 0,-3 0 140,-10 0 0,4 0 0,-4 0-140,21 0 0,-6 0 975,-16 0 0,-2 0-975,-4 0 0,-5 0 3759,11 0-3759,7 0 2936,-38-13-2936,-10-4 2613,-6-13-2613,-10-11 1219,5-2-1219,3-11 0,-6-1 0,8-12 0,-10 10 0,0 0 0,-1 5 0,0 9 0,0-1 0,-8-7 0,-2-22 0,-19 16 0,-8-3 0,-2 8 0,-6 0-784,-29-29 1,-8 8 783,16 37 0,-2 4 0,-19-20 0,-2 2 0,11 17 0,0 3 0,-1-1 0,0 0 0,-8-1 0,1 2 0,9 5 0,1 2 0,-1-2 0,0 2-298,8 4 1,1 2 297,0-1 0,2 3 0,-22-5 0,14 8 0,-1 1 0,-21 0-474,3 4 0,-1 2 474,-15 5 0,16 0 0,-1 0 0,23 0 0,0 0 0,-15 0 0,1 0 0,15 0 0,2 0 0,-48 0 0,29 0 0,2 0 1439,25 0-1439,10 0 153,14 0 0,12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7BA36-4060-3647-A90B-A8F7C35052A9}" type="datetimeFigureOut">
              <a:rPr lang="en-DE" smtClean="0"/>
              <a:t>17.02.21</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48E48-F6F4-3E47-9128-B211A394C405}" type="slidenum">
              <a:rPr lang="en-DE" smtClean="0"/>
              <a:t>‹#›</a:t>
            </a:fld>
            <a:endParaRPr lang="en-DE"/>
          </a:p>
        </p:txBody>
      </p:sp>
    </p:spTree>
    <p:extLst>
      <p:ext uri="{BB962C8B-B14F-4D97-AF65-F5344CB8AC3E}">
        <p14:creationId xmlns:p14="http://schemas.microsoft.com/office/powerpoint/2010/main" val="4260870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focus on decision making. </a:t>
            </a:r>
          </a:p>
        </p:txBody>
      </p:sp>
      <p:sp>
        <p:nvSpPr>
          <p:cNvPr id="4" name="Slide Number Placeholder 3"/>
          <p:cNvSpPr>
            <a:spLocks noGrp="1"/>
          </p:cNvSpPr>
          <p:nvPr>
            <p:ph type="sldNum" sz="quarter" idx="5"/>
          </p:nvPr>
        </p:nvSpPr>
        <p:spPr/>
        <p:txBody>
          <a:bodyPr/>
          <a:lstStyle/>
          <a:p>
            <a:fld id="{66D48E48-F6F4-3E47-9128-B211A394C405}" type="slidenum">
              <a:rPr lang="en-DE" smtClean="0"/>
              <a:t>2</a:t>
            </a:fld>
            <a:endParaRPr lang="en-DE"/>
          </a:p>
        </p:txBody>
      </p:sp>
    </p:spTree>
    <p:extLst>
      <p:ext uri="{BB962C8B-B14F-4D97-AF65-F5344CB8AC3E}">
        <p14:creationId xmlns:p14="http://schemas.microsoft.com/office/powerpoint/2010/main" val="1979015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17</a:t>
            </a:fld>
            <a:endParaRPr lang="en-DE"/>
          </a:p>
        </p:txBody>
      </p:sp>
    </p:spTree>
    <p:extLst>
      <p:ext uri="{BB962C8B-B14F-4D97-AF65-F5344CB8AC3E}">
        <p14:creationId xmlns:p14="http://schemas.microsoft.com/office/powerpoint/2010/main" val="3957907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 highly recommend this book, it’s full of examples of how irrational we are.</a:t>
            </a:r>
          </a:p>
          <a:p>
            <a:endParaRPr lang="en-DE" dirty="0"/>
          </a:p>
          <a:p>
            <a:r>
              <a:rPr lang="en-GB" dirty="0"/>
              <a:t>P</a:t>
            </a:r>
            <a:r>
              <a:rPr lang="en-DE" dirty="0"/>
              <a:t>eople either choose the mathematically wrong answer, or they contradict themselves</a:t>
            </a:r>
          </a:p>
        </p:txBody>
      </p:sp>
      <p:sp>
        <p:nvSpPr>
          <p:cNvPr id="4" name="Slide Number Placeholder 3"/>
          <p:cNvSpPr>
            <a:spLocks noGrp="1"/>
          </p:cNvSpPr>
          <p:nvPr>
            <p:ph type="sldNum" sz="quarter" idx="5"/>
          </p:nvPr>
        </p:nvSpPr>
        <p:spPr/>
        <p:txBody>
          <a:bodyPr/>
          <a:lstStyle/>
          <a:p>
            <a:fld id="{66D48E48-F6F4-3E47-9128-B211A394C405}" type="slidenum">
              <a:rPr lang="en-DE" smtClean="0"/>
              <a:t>18</a:t>
            </a:fld>
            <a:endParaRPr lang="en-DE"/>
          </a:p>
        </p:txBody>
      </p:sp>
    </p:spTree>
    <p:extLst>
      <p:ext uri="{BB962C8B-B14F-4D97-AF65-F5344CB8AC3E}">
        <p14:creationId xmlns:p14="http://schemas.microsoft.com/office/powerpoint/2010/main" val="1216390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Judge sentences</a:t>
            </a:r>
          </a:p>
          <a:p>
            <a:r>
              <a:rPr lang="en-US" dirty="0" err="1"/>
              <a:t>Negociations</a:t>
            </a:r>
            <a:endParaRPr lang="en-US" dirty="0"/>
          </a:p>
          <a:p>
            <a:r>
              <a:rPr lang="en-US" dirty="0"/>
              <a:t>Donations</a:t>
            </a:r>
          </a:p>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19</a:t>
            </a:fld>
            <a:endParaRPr lang="en-DE"/>
          </a:p>
        </p:txBody>
      </p:sp>
    </p:spTree>
    <p:extLst>
      <p:ext uri="{BB962C8B-B14F-4D97-AF65-F5344CB8AC3E}">
        <p14:creationId xmlns:p14="http://schemas.microsoft.com/office/powerpoint/2010/main" val="1725987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 highly recommend this book, it’s full of examples of how irrational we are.</a:t>
            </a:r>
          </a:p>
          <a:p>
            <a:endParaRPr lang="en-DE" dirty="0"/>
          </a:p>
          <a:p>
            <a:r>
              <a:rPr lang="en-GB" dirty="0"/>
              <a:t>P</a:t>
            </a:r>
            <a:r>
              <a:rPr lang="en-DE" dirty="0"/>
              <a:t>eople either choose the mathematically wrong answer, or they contradict themselves</a:t>
            </a:r>
          </a:p>
        </p:txBody>
      </p:sp>
      <p:sp>
        <p:nvSpPr>
          <p:cNvPr id="4" name="Slide Number Placeholder 3"/>
          <p:cNvSpPr>
            <a:spLocks noGrp="1"/>
          </p:cNvSpPr>
          <p:nvPr>
            <p:ph type="sldNum" sz="quarter" idx="5"/>
          </p:nvPr>
        </p:nvSpPr>
        <p:spPr/>
        <p:txBody>
          <a:bodyPr/>
          <a:lstStyle/>
          <a:p>
            <a:fld id="{66D48E48-F6F4-3E47-9128-B211A394C405}" type="slidenum">
              <a:rPr lang="en-DE" smtClean="0"/>
              <a:t>20</a:t>
            </a:fld>
            <a:endParaRPr lang="en-DE"/>
          </a:p>
        </p:txBody>
      </p:sp>
    </p:spTree>
    <p:extLst>
      <p:ext uri="{BB962C8B-B14F-4D97-AF65-F5344CB8AC3E}">
        <p14:creationId xmlns:p14="http://schemas.microsoft.com/office/powerpoint/2010/main" val="2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 highly recommend this book, it’s full of examples of how irrational we are.</a:t>
            </a:r>
          </a:p>
          <a:p>
            <a:endParaRPr lang="en-DE" dirty="0"/>
          </a:p>
          <a:p>
            <a:r>
              <a:rPr lang="en-GB" dirty="0"/>
              <a:t>P</a:t>
            </a:r>
            <a:r>
              <a:rPr lang="en-DE" dirty="0"/>
              <a:t>eople either choose the mathematically wrong answer, or they contradict themselves</a:t>
            </a:r>
          </a:p>
        </p:txBody>
      </p:sp>
      <p:sp>
        <p:nvSpPr>
          <p:cNvPr id="4" name="Slide Number Placeholder 3"/>
          <p:cNvSpPr>
            <a:spLocks noGrp="1"/>
          </p:cNvSpPr>
          <p:nvPr>
            <p:ph type="sldNum" sz="quarter" idx="5"/>
          </p:nvPr>
        </p:nvSpPr>
        <p:spPr/>
        <p:txBody>
          <a:bodyPr/>
          <a:lstStyle/>
          <a:p>
            <a:fld id="{66D48E48-F6F4-3E47-9128-B211A394C405}" type="slidenum">
              <a:rPr lang="en-DE" smtClean="0"/>
              <a:t>21</a:t>
            </a:fld>
            <a:endParaRPr lang="en-DE"/>
          </a:p>
        </p:txBody>
      </p:sp>
    </p:spTree>
    <p:extLst>
      <p:ext uri="{BB962C8B-B14F-4D97-AF65-F5344CB8AC3E}">
        <p14:creationId xmlns:p14="http://schemas.microsoft.com/office/powerpoint/2010/main" val="210655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 highly recommend this book, it’s full of examples of how irrational we are.</a:t>
            </a:r>
          </a:p>
          <a:p>
            <a:endParaRPr lang="en-DE" dirty="0"/>
          </a:p>
          <a:p>
            <a:r>
              <a:rPr lang="en-GB" dirty="0"/>
              <a:t>P</a:t>
            </a:r>
            <a:r>
              <a:rPr lang="en-DE" dirty="0"/>
              <a:t>eople either choose the mathematically wrong answer, or they contradict themselves</a:t>
            </a:r>
          </a:p>
        </p:txBody>
      </p:sp>
      <p:sp>
        <p:nvSpPr>
          <p:cNvPr id="4" name="Slide Number Placeholder 3"/>
          <p:cNvSpPr>
            <a:spLocks noGrp="1"/>
          </p:cNvSpPr>
          <p:nvPr>
            <p:ph type="sldNum" sz="quarter" idx="5"/>
          </p:nvPr>
        </p:nvSpPr>
        <p:spPr/>
        <p:txBody>
          <a:bodyPr/>
          <a:lstStyle/>
          <a:p>
            <a:fld id="{66D48E48-F6F4-3E47-9128-B211A394C405}" type="slidenum">
              <a:rPr lang="en-DE" smtClean="0"/>
              <a:t>22</a:t>
            </a:fld>
            <a:endParaRPr lang="en-DE"/>
          </a:p>
        </p:txBody>
      </p:sp>
    </p:spTree>
    <p:extLst>
      <p:ext uri="{BB962C8B-B14F-4D97-AF65-F5344CB8AC3E}">
        <p14:creationId xmlns:p14="http://schemas.microsoft.com/office/powerpoint/2010/main" val="1405374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SIF (supposedly irrelevant factors) - according to classical those are variables that should not matter at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framing!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WTB WTP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My socks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Concorde &amp; subscriptions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subfields: </a:t>
            </a:r>
          </a:p>
          <a:p>
            <a:pPr lvl="1"/>
            <a:r>
              <a:rPr lang="en-GB" dirty="0"/>
              <a:t>behavioural GT</a:t>
            </a:r>
          </a:p>
          <a:p>
            <a:pPr lvl="1"/>
            <a:r>
              <a:rPr lang="en-GB" dirty="0"/>
              <a:t>behavioural finance</a:t>
            </a:r>
          </a:p>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23</a:t>
            </a:fld>
            <a:endParaRPr lang="en-DE"/>
          </a:p>
        </p:txBody>
      </p:sp>
    </p:spTree>
    <p:extLst>
      <p:ext uri="{BB962C8B-B14F-4D97-AF65-F5344CB8AC3E}">
        <p14:creationId xmlns:p14="http://schemas.microsoft.com/office/powerpoint/2010/main" val="2087360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DE" dirty="0"/>
              <a:t>sset prices reflect all available info thus you cannot beat the market and bubbles are not possible – untestable thoery!</a:t>
            </a:r>
          </a:p>
          <a:p>
            <a:endParaRPr lang="en-DE" dirty="0"/>
          </a:p>
          <a:p>
            <a:r>
              <a:rPr lang="en-DE" dirty="0"/>
              <a:t>CUBA is a closed-end fund, and closed end-fund typically trade at a discount</a:t>
            </a:r>
            <a:br>
              <a:rPr lang="en-DE" dirty="0"/>
            </a:br>
            <a:r>
              <a:rPr lang="en-DE" dirty="0"/>
              <a:t>CUBA is mostly US assets and some M</a:t>
            </a:r>
            <a:r>
              <a:rPr lang="en-GB" dirty="0"/>
              <a:t>e</a:t>
            </a:r>
            <a:r>
              <a:rPr lang="en-DE" dirty="0"/>
              <a:t>xican, nothing cuba, it’s illegal!</a:t>
            </a:r>
          </a:p>
          <a:p>
            <a:r>
              <a:rPr lang="en-DE" dirty="0"/>
              <a:t>NAV is the net asset value so the value of the asset the fund owns</a:t>
            </a:r>
          </a:p>
          <a:p>
            <a:r>
              <a:rPr lang="en-GB" dirty="0"/>
              <a:t>T</a:t>
            </a:r>
            <a:r>
              <a:rPr lang="en-DE" dirty="0"/>
              <a:t>he green is the price in the fund</a:t>
            </a:r>
          </a:p>
          <a:p>
            <a:r>
              <a:rPr lang="en-GB" dirty="0"/>
              <a:t>A</a:t>
            </a:r>
            <a:r>
              <a:rPr lang="en-DE" dirty="0"/>
              <a:t>s I said we can see there is a discount but then all of a sudden it increases 70%...</a:t>
            </a:r>
          </a:p>
          <a:p>
            <a:r>
              <a:rPr lang="en-DE" dirty="0"/>
              <a:t>What happened? </a:t>
            </a:r>
            <a:r>
              <a:rPr lang="en-GB" dirty="0"/>
              <a:t>I</a:t>
            </a:r>
            <a:r>
              <a:rPr lang="en-DE" dirty="0"/>
              <a:t>t’s the day Obama said he was gonna relax restrictions on CUBA!</a:t>
            </a:r>
          </a:p>
        </p:txBody>
      </p:sp>
      <p:sp>
        <p:nvSpPr>
          <p:cNvPr id="4" name="Slide Number Placeholder 3"/>
          <p:cNvSpPr>
            <a:spLocks noGrp="1"/>
          </p:cNvSpPr>
          <p:nvPr>
            <p:ph type="sldNum" sz="quarter" idx="5"/>
          </p:nvPr>
        </p:nvSpPr>
        <p:spPr/>
        <p:txBody>
          <a:bodyPr/>
          <a:lstStyle/>
          <a:p>
            <a:fld id="{66D48E48-F6F4-3E47-9128-B211A394C405}" type="slidenum">
              <a:rPr lang="en-DE" smtClean="0"/>
              <a:t>24</a:t>
            </a:fld>
            <a:endParaRPr lang="en-DE"/>
          </a:p>
        </p:txBody>
      </p:sp>
    </p:spTree>
    <p:extLst>
      <p:ext uri="{BB962C8B-B14F-4D97-AF65-F5344CB8AC3E}">
        <p14:creationId xmlns:p14="http://schemas.microsoft.com/office/powerpoint/2010/main" val="541226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for what we should do, the other for what people do. then maybe we can bring people closer to rational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applicable to specific problems and not general economic behaviour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economics is not necessarily becoming more behavioural, but certainly more empirical. we have more data than ever! RCTs!</a:t>
            </a:r>
            <a:endParaRPr lang="en-DE" dirty="0"/>
          </a:p>
          <a:p>
            <a:endParaRPr lang="en-DE" dirty="0"/>
          </a:p>
          <a:p>
            <a:r>
              <a:rPr lang="en-DE" dirty="0"/>
              <a:t>Rise of experimental economics – new data</a:t>
            </a:r>
          </a:p>
          <a:p>
            <a:r>
              <a:rPr lang="en-DE" dirty="0"/>
              <a:t>need for more evidence based – less theory</a:t>
            </a:r>
          </a:p>
        </p:txBody>
      </p:sp>
      <p:sp>
        <p:nvSpPr>
          <p:cNvPr id="4" name="Slide Number Placeholder 3"/>
          <p:cNvSpPr>
            <a:spLocks noGrp="1"/>
          </p:cNvSpPr>
          <p:nvPr>
            <p:ph type="sldNum" sz="quarter" idx="5"/>
          </p:nvPr>
        </p:nvSpPr>
        <p:spPr/>
        <p:txBody>
          <a:bodyPr/>
          <a:lstStyle/>
          <a:p>
            <a:fld id="{66D48E48-F6F4-3E47-9128-B211A394C405}" type="slidenum">
              <a:rPr lang="en-DE" smtClean="0"/>
              <a:t>25</a:t>
            </a:fld>
            <a:endParaRPr lang="en-DE"/>
          </a:p>
        </p:txBody>
      </p:sp>
    </p:spTree>
    <p:extLst>
      <p:ext uri="{BB962C8B-B14F-4D97-AF65-F5344CB8AC3E}">
        <p14:creationId xmlns:p14="http://schemas.microsoft.com/office/powerpoint/2010/main" val="3432991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Make it Simple (use defaults, reduce hassle, simplify messages)</a:t>
            </a:r>
          </a:p>
          <a:p>
            <a:r>
              <a:rPr lang="en-GB" sz="1200" b="0" i="0" kern="1200" dirty="0">
                <a:solidFill>
                  <a:schemeClr val="tx1"/>
                </a:solidFill>
                <a:effectLst/>
                <a:latin typeface="+mn-lt"/>
                <a:ea typeface="+mn-ea"/>
                <a:cs typeface="+mn-cs"/>
              </a:rPr>
              <a:t>Make it Attractive (attract attention, offer incentives)</a:t>
            </a:r>
          </a:p>
          <a:p>
            <a:r>
              <a:rPr lang="en-GB" sz="1200" b="0" i="0" kern="1200" dirty="0">
                <a:solidFill>
                  <a:schemeClr val="tx1"/>
                </a:solidFill>
                <a:effectLst/>
                <a:latin typeface="+mn-lt"/>
                <a:ea typeface="+mn-ea"/>
                <a:cs typeface="+mn-cs"/>
              </a:rPr>
              <a:t>Make it Social (show that most people perform the desired behaviour, use networks)</a:t>
            </a:r>
          </a:p>
          <a:p>
            <a:r>
              <a:rPr lang="en-GB" sz="1200" b="0" i="0" kern="1200" dirty="0">
                <a:solidFill>
                  <a:schemeClr val="tx1"/>
                </a:solidFill>
                <a:effectLst/>
                <a:latin typeface="+mn-lt"/>
                <a:ea typeface="+mn-ea"/>
                <a:cs typeface="+mn-cs"/>
              </a:rPr>
              <a:t>Make it Timely (prompt people when they are likely to be most receptive)</a:t>
            </a:r>
          </a:p>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26</a:t>
            </a:fld>
            <a:endParaRPr lang="en-DE"/>
          </a:p>
        </p:txBody>
      </p:sp>
    </p:spTree>
    <p:extLst>
      <p:ext uri="{BB962C8B-B14F-4D97-AF65-F5344CB8AC3E}">
        <p14:creationId xmlns:p14="http://schemas.microsoft.com/office/powerpoint/2010/main" val="22051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DE" dirty="0"/>
              <a:t>ref, they are RATIONAL</a:t>
            </a:r>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isn't economics about people behaviour intrinsically? well not anymore</a:t>
            </a:r>
          </a:p>
          <a:p>
            <a:endParaRPr lang="en-DE" dirty="0"/>
          </a:p>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3</a:t>
            </a:fld>
            <a:endParaRPr lang="en-DE"/>
          </a:p>
        </p:txBody>
      </p:sp>
    </p:spTree>
    <p:extLst>
      <p:ext uri="{BB962C8B-B14F-4D97-AF65-F5344CB8AC3E}">
        <p14:creationId xmlns:p14="http://schemas.microsoft.com/office/powerpoint/2010/main" val="1455312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E" dirty="0"/>
              <a:t>eople are loss averse</a:t>
            </a:r>
          </a:p>
        </p:txBody>
      </p:sp>
      <p:sp>
        <p:nvSpPr>
          <p:cNvPr id="4" name="Slide Number Placeholder 3"/>
          <p:cNvSpPr>
            <a:spLocks noGrp="1"/>
          </p:cNvSpPr>
          <p:nvPr>
            <p:ph type="sldNum" sz="quarter" idx="5"/>
          </p:nvPr>
        </p:nvSpPr>
        <p:spPr/>
        <p:txBody>
          <a:bodyPr/>
          <a:lstStyle/>
          <a:p>
            <a:fld id="{66D48E48-F6F4-3E47-9128-B211A394C405}" type="slidenum">
              <a:rPr lang="en-DE" smtClean="0"/>
              <a:t>27</a:t>
            </a:fld>
            <a:endParaRPr lang="en-DE"/>
          </a:p>
        </p:txBody>
      </p:sp>
    </p:spTree>
    <p:extLst>
      <p:ext uri="{BB962C8B-B14F-4D97-AF65-F5344CB8AC3E}">
        <p14:creationId xmlns:p14="http://schemas.microsoft.com/office/powerpoint/2010/main" val="2438161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People are lazy – make it default</a:t>
            </a:r>
          </a:p>
          <a:p>
            <a:r>
              <a:rPr lang="en-DE" dirty="0"/>
              <a:t>People are present biased – save more tomorrow</a:t>
            </a:r>
          </a:p>
        </p:txBody>
      </p:sp>
      <p:sp>
        <p:nvSpPr>
          <p:cNvPr id="4" name="Slide Number Placeholder 3"/>
          <p:cNvSpPr>
            <a:spLocks noGrp="1"/>
          </p:cNvSpPr>
          <p:nvPr>
            <p:ph type="sldNum" sz="quarter" idx="5"/>
          </p:nvPr>
        </p:nvSpPr>
        <p:spPr/>
        <p:txBody>
          <a:bodyPr/>
          <a:lstStyle/>
          <a:p>
            <a:fld id="{66D48E48-F6F4-3E47-9128-B211A394C405}" type="slidenum">
              <a:rPr lang="en-DE" smtClean="0"/>
              <a:t>28</a:t>
            </a:fld>
            <a:endParaRPr lang="en-DE"/>
          </a:p>
        </p:txBody>
      </p:sp>
    </p:spTree>
    <p:extLst>
      <p:ext uri="{BB962C8B-B14F-4D97-AF65-F5344CB8AC3E}">
        <p14:creationId xmlns:p14="http://schemas.microsoft.com/office/powerpoint/2010/main" val="2588118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Most of our choices are not the result of careful deliberation. We are influenced by readily available information in memory, automatically generated affect, and salient information in the environment. We also live in the moment, in that we tend to resist change, are poor predictors of future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subject to distorted memory, and affected by physiological and emotional states. Finally, we are social animals with social preferences, such as those expressed in trust, reciprocity and fairness; we are susceptible to social norms and a need for self-consistency.</a:t>
            </a:r>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29</a:t>
            </a:fld>
            <a:endParaRPr lang="en-DE"/>
          </a:p>
        </p:txBody>
      </p:sp>
    </p:spTree>
    <p:extLst>
      <p:ext uri="{BB962C8B-B14F-4D97-AF65-F5344CB8AC3E}">
        <p14:creationId xmlns:p14="http://schemas.microsoft.com/office/powerpoint/2010/main" val="2645381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theory of decision under uncertainty</a:t>
            </a:r>
          </a:p>
          <a:p>
            <a:r>
              <a:rPr lang="en-GB" dirty="0"/>
              <a:t>Assumes we are all utility maximisers – von </a:t>
            </a:r>
            <a:r>
              <a:rPr lang="en-GB" dirty="0" err="1"/>
              <a:t>neuman</a:t>
            </a:r>
            <a:r>
              <a:rPr lang="en-GB" dirty="0"/>
              <a:t> and </a:t>
            </a:r>
            <a:r>
              <a:rPr lang="en-GB" dirty="0" err="1"/>
              <a:t>morgensten</a:t>
            </a:r>
            <a:r>
              <a:rPr lang="en-GB" dirty="0"/>
              <a:t>!</a:t>
            </a:r>
          </a:p>
          <a:p>
            <a:endParaRPr lang="en-GB" dirty="0"/>
          </a:p>
          <a:p>
            <a:r>
              <a:rPr lang="en-GB" dirty="0"/>
              <a:t>Diminishing marginal utility – risk aversion</a:t>
            </a:r>
          </a:p>
          <a:p>
            <a:endParaRPr lang="en-GB" dirty="0"/>
          </a:p>
          <a:p>
            <a:r>
              <a:rPr lang="en-GB" dirty="0"/>
              <a:t>Complete</a:t>
            </a:r>
            <a:r>
              <a:rPr lang="en-DE" dirty="0"/>
              <a:t>ness: </a:t>
            </a:r>
            <a:r>
              <a:rPr lang="en-GB" sz="1200" b="0" i="0" kern="1200" dirty="0">
                <a:solidFill>
                  <a:schemeClr val="tx1"/>
                </a:solidFill>
                <a:effectLst/>
                <a:latin typeface="+mn-lt"/>
                <a:ea typeface="+mn-ea"/>
                <a:cs typeface="+mn-cs"/>
              </a:rPr>
              <a:t>an individual has well defined preferences and can always decide between any two alternatives.</a:t>
            </a:r>
          </a:p>
          <a:p>
            <a:r>
              <a:rPr lang="en-GB" sz="1200" b="0" i="0" kern="1200" dirty="0">
                <a:solidFill>
                  <a:schemeClr val="tx1"/>
                </a:solidFill>
                <a:effectLst/>
                <a:latin typeface="+mn-lt"/>
                <a:ea typeface="+mn-ea"/>
                <a:cs typeface="+mn-cs"/>
              </a:rPr>
              <a:t>Transitivity: as an individual decides according to the completeness axiom, the individual also decides consistently.</a:t>
            </a:r>
          </a:p>
          <a:p>
            <a:r>
              <a:rPr lang="en-GB" sz="1200" b="0" i="0" kern="1200" dirty="0">
                <a:solidFill>
                  <a:schemeClr val="tx1"/>
                </a:solidFill>
                <a:effectLst/>
                <a:latin typeface="+mn-lt"/>
                <a:ea typeface="+mn-ea"/>
                <a:cs typeface="+mn-cs"/>
              </a:rPr>
              <a:t>Independence: two gambles mixed with an irrelevant third one will maintain the same order of preference as when the two are presented independently of the third one</a:t>
            </a:r>
          </a:p>
          <a:p>
            <a:r>
              <a:rPr lang="en-GB" sz="1200" b="0" i="0" kern="1200" dirty="0">
                <a:solidFill>
                  <a:schemeClr val="tx1"/>
                </a:solidFill>
                <a:effectLst/>
                <a:latin typeface="+mn-lt"/>
                <a:ea typeface="+mn-ea"/>
                <a:cs typeface="+mn-cs"/>
              </a:rPr>
              <a:t>Continuity: </a:t>
            </a:r>
          </a:p>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30</a:t>
            </a:fld>
            <a:endParaRPr lang="en-DE"/>
          </a:p>
        </p:txBody>
      </p:sp>
    </p:spTree>
    <p:extLst>
      <p:ext uri="{BB962C8B-B14F-4D97-AF65-F5344CB8AC3E}">
        <p14:creationId xmlns:p14="http://schemas.microsoft.com/office/powerpoint/2010/main" val="231641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might not be, in real life, able to be rational.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Economist chose to ignore “irrational”’ behaviour as is unpredictable and random, so hard to predict and thus we can ignore it - chose the road of predictability and mathematical optimisation.</a:t>
            </a:r>
            <a:endParaRPr lang="en-DE" dirty="0"/>
          </a:p>
          <a:p>
            <a:endParaRPr lang="en-DE" dirty="0"/>
          </a:p>
          <a:p>
            <a:r>
              <a:rPr lang="en-GB" dirty="0"/>
              <a:t>I</a:t>
            </a:r>
            <a:r>
              <a:rPr lang="en-DE" dirty="0"/>
              <a:t>f prices fall, we buy more. </a:t>
            </a:r>
            <a:r>
              <a:rPr lang="en-GB" dirty="0"/>
              <a:t>A</a:t>
            </a:r>
            <a:r>
              <a:rPr lang="en-DE" dirty="0"/>
              <a:t>ll good. But if price is really low, the people might fear it’s poor quality and buy less. Breaking the law of demand.</a:t>
            </a:r>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Economist so how do we behave better? more and better info - just teach people yet, we know full well what we should do, we just don't</a:t>
            </a:r>
          </a:p>
        </p:txBody>
      </p:sp>
      <p:sp>
        <p:nvSpPr>
          <p:cNvPr id="4" name="Slide Number Placeholder 3"/>
          <p:cNvSpPr>
            <a:spLocks noGrp="1"/>
          </p:cNvSpPr>
          <p:nvPr>
            <p:ph type="sldNum" sz="quarter" idx="5"/>
          </p:nvPr>
        </p:nvSpPr>
        <p:spPr/>
        <p:txBody>
          <a:bodyPr/>
          <a:lstStyle/>
          <a:p>
            <a:fld id="{66D48E48-F6F4-3E47-9128-B211A394C405}" type="slidenum">
              <a:rPr lang="en-DE" smtClean="0"/>
              <a:t>4</a:t>
            </a:fld>
            <a:endParaRPr lang="en-DE"/>
          </a:p>
        </p:txBody>
      </p:sp>
    </p:spTree>
    <p:extLst>
      <p:ext uri="{BB962C8B-B14F-4D97-AF65-F5344CB8AC3E}">
        <p14:creationId xmlns:p14="http://schemas.microsoft.com/office/powerpoint/2010/main" val="3011669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Exmaples of our bounds</a:t>
            </a:r>
          </a:p>
        </p:txBody>
      </p:sp>
      <p:sp>
        <p:nvSpPr>
          <p:cNvPr id="4" name="Slide Number Placeholder 3"/>
          <p:cNvSpPr>
            <a:spLocks noGrp="1"/>
          </p:cNvSpPr>
          <p:nvPr>
            <p:ph type="sldNum" sz="quarter" idx="5"/>
          </p:nvPr>
        </p:nvSpPr>
        <p:spPr/>
        <p:txBody>
          <a:bodyPr/>
          <a:lstStyle/>
          <a:p>
            <a:fld id="{66D48E48-F6F4-3E47-9128-B211A394C405}" type="slidenum">
              <a:rPr lang="en-DE" smtClean="0"/>
              <a:t>5</a:t>
            </a:fld>
            <a:endParaRPr lang="en-DE"/>
          </a:p>
        </p:txBody>
      </p:sp>
    </p:spTree>
    <p:extLst>
      <p:ext uri="{BB962C8B-B14F-4D97-AF65-F5344CB8AC3E}">
        <p14:creationId xmlns:p14="http://schemas.microsoft.com/office/powerpoint/2010/main" val="4124303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DE" dirty="0"/>
              <a:t>tw that’s why advertising works so well, you go for the familiar stuff</a:t>
            </a:r>
          </a:p>
          <a:p>
            <a:r>
              <a:rPr lang="en-GB" dirty="0"/>
              <a:t>P</a:t>
            </a:r>
            <a:r>
              <a:rPr lang="en-DE" dirty="0"/>
              <a:t>hone example</a:t>
            </a:r>
          </a:p>
        </p:txBody>
      </p:sp>
      <p:sp>
        <p:nvSpPr>
          <p:cNvPr id="4" name="Slide Number Placeholder 3"/>
          <p:cNvSpPr>
            <a:spLocks noGrp="1"/>
          </p:cNvSpPr>
          <p:nvPr>
            <p:ph type="sldNum" sz="quarter" idx="5"/>
          </p:nvPr>
        </p:nvSpPr>
        <p:spPr/>
        <p:txBody>
          <a:bodyPr/>
          <a:lstStyle/>
          <a:p>
            <a:fld id="{66D48E48-F6F4-3E47-9128-B211A394C405}" type="slidenum">
              <a:rPr lang="en-DE" smtClean="0"/>
              <a:t>7</a:t>
            </a:fld>
            <a:endParaRPr lang="en-DE"/>
          </a:p>
        </p:txBody>
      </p:sp>
    </p:spTree>
    <p:extLst>
      <p:ext uri="{BB962C8B-B14F-4D97-AF65-F5344CB8AC3E}">
        <p14:creationId xmlns:p14="http://schemas.microsoft.com/office/powerpoint/2010/main" val="4094294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More is better!</a:t>
            </a:r>
          </a:p>
          <a:p>
            <a:endParaRPr lang="en-DE" dirty="0"/>
          </a:p>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8</a:t>
            </a:fld>
            <a:endParaRPr lang="en-DE"/>
          </a:p>
        </p:txBody>
      </p:sp>
    </p:spTree>
    <p:extLst>
      <p:ext uri="{BB962C8B-B14F-4D97-AF65-F5344CB8AC3E}">
        <p14:creationId xmlns:p14="http://schemas.microsoft.com/office/powerpoint/2010/main" val="3764400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11</a:t>
            </a:fld>
            <a:endParaRPr lang="en-DE"/>
          </a:p>
        </p:txBody>
      </p:sp>
    </p:spTree>
    <p:extLst>
      <p:ext uri="{BB962C8B-B14F-4D97-AF65-F5344CB8AC3E}">
        <p14:creationId xmlns:p14="http://schemas.microsoft.com/office/powerpoint/2010/main" val="2888809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Huge violation of the axioms. Something is wrong</a:t>
            </a:r>
          </a:p>
          <a:p>
            <a:endParaRPr lang="en-DE" dirty="0"/>
          </a:p>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12</a:t>
            </a:fld>
            <a:endParaRPr lang="en-DE"/>
          </a:p>
        </p:txBody>
      </p:sp>
    </p:spTree>
    <p:extLst>
      <p:ext uri="{BB962C8B-B14F-4D97-AF65-F5344CB8AC3E}">
        <p14:creationId xmlns:p14="http://schemas.microsoft.com/office/powerpoint/2010/main" val="3211980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Turns out that quite independently, two psychologist had started systematically studying and documenting people’s irrationality.</a:t>
            </a:r>
            <a:br>
              <a:rPr lang="en-DE" dirty="0"/>
            </a:br>
            <a:r>
              <a:rPr lang="en-DE" dirty="0"/>
              <a:t>Economist had no idea about them until Thaler “discovered” them. </a:t>
            </a:r>
          </a:p>
          <a:p>
            <a:r>
              <a:rPr lang="en-DE" dirty="0"/>
              <a:t>200+ papers</a:t>
            </a:r>
          </a:p>
          <a:p>
            <a:r>
              <a:rPr lang="en-GB" dirty="0"/>
              <a:t>their insight is that people make errors, but mostly that these errors are predictable!</a:t>
            </a:r>
          </a:p>
          <a:p>
            <a:r>
              <a:rPr lang="en-GB" dirty="0"/>
              <a:t>means people deviate from economic theory in a predictable way.</a:t>
            </a:r>
          </a:p>
          <a:p>
            <a:endParaRPr lang="en-DE" dirty="0"/>
          </a:p>
        </p:txBody>
      </p:sp>
      <p:sp>
        <p:nvSpPr>
          <p:cNvPr id="4" name="Slide Number Placeholder 3"/>
          <p:cNvSpPr>
            <a:spLocks noGrp="1"/>
          </p:cNvSpPr>
          <p:nvPr>
            <p:ph type="sldNum" sz="quarter" idx="5"/>
          </p:nvPr>
        </p:nvSpPr>
        <p:spPr/>
        <p:txBody>
          <a:bodyPr/>
          <a:lstStyle/>
          <a:p>
            <a:fld id="{66D48E48-F6F4-3E47-9128-B211A394C405}" type="slidenum">
              <a:rPr lang="en-DE" smtClean="0"/>
              <a:t>16</a:t>
            </a:fld>
            <a:endParaRPr lang="en-DE"/>
          </a:p>
        </p:txBody>
      </p:sp>
    </p:spTree>
    <p:extLst>
      <p:ext uri="{BB962C8B-B14F-4D97-AF65-F5344CB8AC3E}">
        <p14:creationId xmlns:p14="http://schemas.microsoft.com/office/powerpoint/2010/main" val="1411626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FEBB-D56F-6E42-8DCB-377F341860A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C82C396E-EADC-6C43-9B3F-BCCC91EA3B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B106B537-B8AC-3041-AD7E-13BA981C2710}"/>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5" name="Footer Placeholder 4">
            <a:extLst>
              <a:ext uri="{FF2B5EF4-FFF2-40B4-BE49-F238E27FC236}">
                <a16:creationId xmlns:a16="http://schemas.microsoft.com/office/drawing/2014/main" id="{89C4499D-F9CA-8E40-B163-5428C432C0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B11C25F-9027-5A4C-BB87-6F7080B5CE84}"/>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3530894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B7147-5AC5-FC46-83EF-01A4A49B5F08}"/>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CA2B33A6-3843-F044-A611-918CF2F375E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B432195-97AC-0B49-8EE1-CF7DAF80E8E9}"/>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5" name="Footer Placeholder 4">
            <a:extLst>
              <a:ext uri="{FF2B5EF4-FFF2-40B4-BE49-F238E27FC236}">
                <a16:creationId xmlns:a16="http://schemas.microsoft.com/office/drawing/2014/main" id="{CF1917ED-9A20-1748-A84B-2BAB5199B83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C7ED03D-75F8-CD4B-B362-594977934276}"/>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3795165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4B374-4872-D94E-91AE-1D4FE53CABC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E0E1022D-8CD2-7F4A-985C-640683326B4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D990357-544D-BA48-ACB7-75DA3C0D8743}"/>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5" name="Footer Placeholder 4">
            <a:extLst>
              <a:ext uri="{FF2B5EF4-FFF2-40B4-BE49-F238E27FC236}">
                <a16:creationId xmlns:a16="http://schemas.microsoft.com/office/drawing/2014/main" id="{21344D01-80C1-2E43-84F1-2CE33C1EAC1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CC21663-68B4-A944-9ECD-D501C84C5546}"/>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262793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078C-19E6-CA48-8723-1988267E3314}"/>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C9DE755-0310-A140-8B16-FA8DCFF7135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4138BEB-AE27-A54A-9B64-FA244AB35C8F}"/>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5" name="Footer Placeholder 4">
            <a:extLst>
              <a:ext uri="{FF2B5EF4-FFF2-40B4-BE49-F238E27FC236}">
                <a16:creationId xmlns:a16="http://schemas.microsoft.com/office/drawing/2014/main" id="{B081FB3D-563A-CB49-ADBD-9ECC4001EE1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7DA8BFC-7B3E-FA42-AD03-53F9B219E136}"/>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136795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E47A-28CE-574F-AF06-D1457FD1007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12259448-236C-3E48-A54B-EB0C49DBC1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235336D-CEB3-F945-9B77-192B0F6F0787}"/>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5" name="Footer Placeholder 4">
            <a:extLst>
              <a:ext uri="{FF2B5EF4-FFF2-40B4-BE49-F238E27FC236}">
                <a16:creationId xmlns:a16="http://schemas.microsoft.com/office/drawing/2014/main" id="{3459B84F-AFBA-124C-80C4-24322E2E4A5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FBE1E59-03BC-C341-841E-A876BAD74978}"/>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2302860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E44C-0245-504A-8AD5-8383573D33D1}"/>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DA23EA1-25B9-E842-85D1-678D77871F3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380870AB-F80A-1C41-9192-F66EE8AE3DD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835FA0D1-5E8A-CB47-8476-13A2E8B240A7}"/>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6" name="Footer Placeholder 5">
            <a:extLst>
              <a:ext uri="{FF2B5EF4-FFF2-40B4-BE49-F238E27FC236}">
                <a16:creationId xmlns:a16="http://schemas.microsoft.com/office/drawing/2014/main" id="{E6D0ECAE-E5EE-A74E-8A60-DA47AD4A985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B30508E-F9C2-154A-9855-2EC2EBA5B445}"/>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394720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7883-92C7-5C4F-9738-C4CD888EE864}"/>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FE7330EF-851D-D746-B59E-59F8C81433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C71CED3-208C-A146-B834-CF0B91959C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27C89B27-181A-0441-9B2C-72EE27322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C5DA7F-D179-4641-A780-48E55ACAB1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8A87112D-8D59-5E4B-8740-0F4C76BFFD1F}"/>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8" name="Footer Placeholder 7">
            <a:extLst>
              <a:ext uri="{FF2B5EF4-FFF2-40B4-BE49-F238E27FC236}">
                <a16:creationId xmlns:a16="http://schemas.microsoft.com/office/drawing/2014/main" id="{5FC2BF38-B7B5-BB4A-AF3F-EBA316BAC447}"/>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46FB7623-44C6-EB45-B81E-4D86FF47AD51}"/>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4077372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7E3A-9FDB-A14C-8543-90D270F306D5}"/>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528B71DB-3B93-6647-99B7-A4BD1143E667}"/>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4" name="Footer Placeholder 3">
            <a:extLst>
              <a:ext uri="{FF2B5EF4-FFF2-40B4-BE49-F238E27FC236}">
                <a16:creationId xmlns:a16="http://schemas.microsoft.com/office/drawing/2014/main" id="{C4D8F5DF-E2FA-6441-8202-D9E085594BF7}"/>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C192F8B0-F127-D54B-B93D-2570A0036C91}"/>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128232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BFDA9B-B3B3-2B43-94CC-B22E3967C422}"/>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3" name="Footer Placeholder 2">
            <a:extLst>
              <a:ext uri="{FF2B5EF4-FFF2-40B4-BE49-F238E27FC236}">
                <a16:creationId xmlns:a16="http://schemas.microsoft.com/office/drawing/2014/main" id="{D863CCCA-9814-1F4A-80C3-F9D421E68EFE}"/>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E789FBF-8B0A-7340-9A82-CEDB5138B56E}"/>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41761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AA379-EA0C-3145-A8C5-E0CEAF14F99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FE5DEE44-0FDB-FB4D-B47C-D587273E7B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23DC26C2-C1EC-EB4C-B892-C921FDA97D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757E2F-1D4D-374B-910A-BDD97BFD74D9}"/>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6" name="Footer Placeholder 5">
            <a:extLst>
              <a:ext uri="{FF2B5EF4-FFF2-40B4-BE49-F238E27FC236}">
                <a16:creationId xmlns:a16="http://schemas.microsoft.com/office/drawing/2014/main" id="{5F1DC3D0-6220-1743-8B21-14CFE08ED46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0940DDD-0E63-0442-93BA-1FED54695CAF}"/>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2731159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AF0A-A33D-1D4C-8CF7-D0778AC590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9F6C5A25-30C3-B243-8997-1423164A8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DDA06DB9-E34F-EA48-BA33-8E54517ABF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72F36F-1D75-E84B-B71A-79DB69604886}"/>
              </a:ext>
            </a:extLst>
          </p:cNvPr>
          <p:cNvSpPr>
            <a:spLocks noGrp="1"/>
          </p:cNvSpPr>
          <p:nvPr>
            <p:ph type="dt" sz="half" idx="10"/>
          </p:nvPr>
        </p:nvSpPr>
        <p:spPr/>
        <p:txBody>
          <a:bodyPr/>
          <a:lstStyle/>
          <a:p>
            <a:fld id="{D695B801-06C4-8D40-A1B9-198F23167AA8}" type="datetimeFigureOut">
              <a:rPr lang="en-DE" smtClean="0"/>
              <a:t>17.02.21</a:t>
            </a:fld>
            <a:endParaRPr lang="en-DE"/>
          </a:p>
        </p:txBody>
      </p:sp>
      <p:sp>
        <p:nvSpPr>
          <p:cNvPr id="6" name="Footer Placeholder 5">
            <a:extLst>
              <a:ext uri="{FF2B5EF4-FFF2-40B4-BE49-F238E27FC236}">
                <a16:creationId xmlns:a16="http://schemas.microsoft.com/office/drawing/2014/main" id="{FA6E42E0-7AEE-C041-B18B-80A84FD127E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83B9FF6-F684-1341-8266-424F7076C1CB}"/>
              </a:ext>
            </a:extLst>
          </p:cNvPr>
          <p:cNvSpPr>
            <a:spLocks noGrp="1"/>
          </p:cNvSpPr>
          <p:nvPr>
            <p:ph type="sldNum" sz="quarter" idx="12"/>
          </p:nvPr>
        </p:nvSpPr>
        <p:spPr/>
        <p:txBody>
          <a:bodyPr/>
          <a:lstStyle/>
          <a:p>
            <a:fld id="{3C267752-5568-5745-B68A-24C0E23CDEEE}" type="slidenum">
              <a:rPr lang="en-DE" smtClean="0"/>
              <a:t>‹#›</a:t>
            </a:fld>
            <a:endParaRPr lang="en-DE"/>
          </a:p>
        </p:txBody>
      </p:sp>
    </p:spTree>
    <p:extLst>
      <p:ext uri="{BB962C8B-B14F-4D97-AF65-F5344CB8AC3E}">
        <p14:creationId xmlns:p14="http://schemas.microsoft.com/office/powerpoint/2010/main" val="522149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52000">
              <a:schemeClr val="accent1">
                <a:lumMod val="5000"/>
                <a:lumOff val="95000"/>
              </a:schemeClr>
            </a:gs>
            <a:gs pos="89000">
              <a:schemeClr val="bg1">
                <a:alpha val="89000"/>
              </a:schemeClr>
            </a:gs>
            <a:gs pos="94000">
              <a:schemeClr val="bg1">
                <a:alpha val="49000"/>
              </a:schemeClr>
            </a:gs>
            <a:gs pos="100000">
              <a:schemeClr val="bg1">
                <a:alpha val="0"/>
              </a:schemeClr>
            </a:gs>
          </a:gsLst>
          <a:lin ang="108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460E36-8DD2-F248-9446-C797AEF060F5}"/>
              </a:ext>
            </a:extLst>
          </p:cNvPr>
          <p:cNvPicPr>
            <a:picLocks noChangeAspect="1"/>
          </p:cNvPicPr>
          <p:nvPr userDrawn="1"/>
        </p:nvPicPr>
        <p:blipFill>
          <a:blip r:embed="rId13">
            <a:extLst>
              <a:ext uri="{BEBA8EAE-BF5A-486C-A8C5-ECC9F3942E4B}">
                <a14:imgProps xmlns:a14="http://schemas.microsoft.com/office/drawing/2010/main">
                  <a14:imgLayer r:embed="rId14">
                    <a14:imgEffect>
                      <a14:backgroundRemoval t="2500" b="97000" l="2170" r="96828">
                        <a14:foregroundMark x1="31553" y1="4667" x2="31553" y2="4667"/>
                        <a14:foregroundMark x1="59098" y1="2500" x2="59098" y2="2500"/>
                        <a14:foregroundMark x1="2838" y1="67000" x2="2838" y2="67000"/>
                        <a14:foregroundMark x1="15192" y1="32667" x2="15192" y2="32667"/>
                        <a14:foregroundMark x1="12354" y1="40000" x2="12354" y2="40000"/>
                        <a14:foregroundMark x1="10684" y1="47500" x2="10684" y2="47500"/>
                        <a14:foregroundMark x1="11018" y1="54500" x2="11018" y2="54500"/>
                        <a14:foregroundMark x1="12354" y1="62333" x2="12354" y2="62333"/>
                        <a14:foregroundMark x1="15860" y1="68667" x2="15860" y2="68667"/>
                        <a14:foregroundMark x1="19533" y1="73333" x2="19533" y2="73333"/>
                        <a14:foregroundMark x1="42905" y1="12333" x2="42905" y2="12333"/>
                        <a14:foregroundMark x1="36561" y1="14833" x2="36561" y2="14833"/>
                        <a14:foregroundMark x1="18698" y1="26500" x2="18698" y2="26500"/>
                        <a14:foregroundMark x1="23372" y1="21333" x2="23372" y2="21333"/>
                        <a14:foregroundMark x1="69115" y1="51000" x2="69115" y2="51000"/>
                        <a14:foregroundMark x1="70451" y1="44333" x2="70451" y2="44333"/>
                        <a14:foregroundMark x1="93489" y1="69833" x2="93489" y2="69833"/>
                        <a14:foregroundMark x1="96327" y1="61167" x2="96327" y2="61167"/>
                        <a14:foregroundMark x1="32554" y1="97000" x2="32554" y2="97000"/>
                        <a14:foregroundMark x1="96828" y1="56333" x2="96828" y2="56333"/>
                        <a14:foregroundMark x1="56761" y1="12500" x2="56761" y2="12500"/>
                        <a14:foregroundMark x1="63773" y1="13167" x2="63773" y2="13167"/>
                        <a14:foregroundMark x1="49917" y1="12000" x2="49917" y2="12000"/>
                        <a14:foregroundMark x1="28715" y1="16000" x2="28715" y2="16000"/>
                        <a14:foregroundMark x1="74124" y1="59500" x2="74124" y2="59500"/>
                        <a14:foregroundMark x1="30217" y1="17333" x2="30217" y2="17333"/>
                        <a14:backgroundMark x1="26878" y1="17667" x2="26878" y2="17667"/>
                        <a14:backgroundMark x1="20534" y1="24500" x2="20534" y2="24500"/>
                        <a14:backgroundMark x1="40067" y1="13500" x2="40067" y2="13500"/>
                        <a14:backgroundMark x1="46411" y1="86333" x2="46411" y2="86333"/>
                        <a14:backgroundMark x1="52755" y1="14833" x2="52755" y2="14833"/>
                        <a14:backgroundMark x1="49917" y1="32167" x2="49917" y2="32167"/>
                        <a14:backgroundMark x1="53088" y1="35333" x2="53088" y2="35333"/>
                        <a14:backgroundMark x1="55593" y1="27667" x2="55593" y2="27667"/>
                        <a14:backgroundMark x1="59265" y1="30167" x2="59265" y2="30167"/>
                        <a14:backgroundMark x1="64441" y1="25833" x2="64441" y2="25833"/>
                        <a14:backgroundMark x1="60601" y1="23833" x2="60601" y2="23833"/>
                        <a14:backgroundMark x1="60601" y1="24833" x2="60601" y2="24833"/>
                        <a14:backgroundMark x1="67279" y1="40000" x2="67279" y2="40000"/>
                      </a14:backgroundRemoval>
                    </a14:imgEffect>
                  </a14:imgLayer>
                </a14:imgProps>
              </a:ext>
            </a:extLst>
          </a:blip>
          <a:stretch>
            <a:fillRect/>
          </a:stretch>
        </p:blipFill>
        <p:spPr>
          <a:xfrm>
            <a:off x="-978734" y="235144"/>
            <a:ext cx="6377068" cy="6387712"/>
          </a:xfrm>
          <a:prstGeom prst="rect">
            <a:avLst/>
          </a:prstGeom>
        </p:spPr>
      </p:pic>
      <p:sp>
        <p:nvSpPr>
          <p:cNvPr id="10" name="Rectangle 9">
            <a:extLst>
              <a:ext uri="{FF2B5EF4-FFF2-40B4-BE49-F238E27FC236}">
                <a16:creationId xmlns:a16="http://schemas.microsoft.com/office/drawing/2014/main" id="{75E95ED1-9FA1-2C4C-BFF2-F4309896C33E}"/>
              </a:ext>
            </a:extLst>
          </p:cNvPr>
          <p:cNvSpPr/>
          <p:nvPr userDrawn="1"/>
        </p:nvSpPr>
        <p:spPr>
          <a:xfrm>
            <a:off x="0" y="0"/>
            <a:ext cx="12192000" cy="6858000"/>
          </a:xfrm>
          <a:prstGeom prst="rect">
            <a:avLst/>
          </a:prstGeom>
          <a:gradFill flip="none" rotWithShape="1">
            <a:gsLst>
              <a:gs pos="52000">
                <a:schemeClr val="bg1"/>
              </a:gs>
              <a:gs pos="89000">
                <a:schemeClr val="bg1">
                  <a:alpha val="93000"/>
                </a:schemeClr>
              </a:gs>
              <a:gs pos="94000">
                <a:schemeClr val="bg1">
                  <a:alpha val="74000"/>
                </a:schemeClr>
              </a:gs>
              <a:gs pos="100000">
                <a:schemeClr val="bg1">
                  <a:alpha val="44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Placeholder 1">
            <a:extLst>
              <a:ext uri="{FF2B5EF4-FFF2-40B4-BE49-F238E27FC236}">
                <a16:creationId xmlns:a16="http://schemas.microsoft.com/office/drawing/2014/main" id="{44C13FE5-31F1-AE4B-AE4A-E8E2A79FB0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0F971A0F-E080-E142-8EC8-573BA8F256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C1F3095-E154-B444-B2BE-AB65E63099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95B801-06C4-8D40-A1B9-198F23167AA8}" type="datetimeFigureOut">
              <a:rPr lang="en-DE" smtClean="0"/>
              <a:t>17.02.21</a:t>
            </a:fld>
            <a:endParaRPr lang="en-DE"/>
          </a:p>
        </p:txBody>
      </p:sp>
      <p:sp>
        <p:nvSpPr>
          <p:cNvPr id="5" name="Footer Placeholder 4">
            <a:extLst>
              <a:ext uri="{FF2B5EF4-FFF2-40B4-BE49-F238E27FC236}">
                <a16:creationId xmlns:a16="http://schemas.microsoft.com/office/drawing/2014/main" id="{FD56C3FF-27AD-6D4C-87B1-E4D35C0FD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49BF44C-80AA-8D4B-8104-47FBC840DA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267752-5568-5745-B68A-24C0E23CDEEE}" type="slidenum">
              <a:rPr lang="en-DE" smtClean="0"/>
              <a:t>‹#›</a:t>
            </a:fld>
            <a:endParaRPr lang="en-DE"/>
          </a:p>
        </p:txBody>
      </p:sp>
    </p:spTree>
    <p:extLst>
      <p:ext uri="{BB962C8B-B14F-4D97-AF65-F5344CB8AC3E}">
        <p14:creationId xmlns:p14="http://schemas.microsoft.com/office/powerpoint/2010/main" val="3775900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customXml" Target="../ink/ink5.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4.png"/><Relationship Id="rId14" Type="http://schemas.openxmlformats.org/officeDocument/2006/relationships/customXml" Target="../ink/ink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pm"/><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500B-2244-5C4F-97EB-666ED69AEDF7}"/>
              </a:ext>
            </a:extLst>
          </p:cNvPr>
          <p:cNvSpPr>
            <a:spLocks noGrp="1"/>
          </p:cNvSpPr>
          <p:nvPr>
            <p:ph type="ctrTitle"/>
          </p:nvPr>
        </p:nvSpPr>
        <p:spPr/>
        <p:txBody>
          <a:bodyPr/>
          <a:lstStyle/>
          <a:p>
            <a:r>
              <a:rPr lang="en-DE" dirty="0"/>
              <a:t>Introduction to Behavioural Economics</a:t>
            </a:r>
          </a:p>
        </p:txBody>
      </p:sp>
      <p:sp>
        <p:nvSpPr>
          <p:cNvPr id="3" name="Subtitle 2">
            <a:extLst>
              <a:ext uri="{FF2B5EF4-FFF2-40B4-BE49-F238E27FC236}">
                <a16:creationId xmlns:a16="http://schemas.microsoft.com/office/drawing/2014/main" id="{A3802DB9-4154-9B46-B14A-48668CE02509}"/>
              </a:ext>
            </a:extLst>
          </p:cNvPr>
          <p:cNvSpPr>
            <a:spLocks noGrp="1"/>
          </p:cNvSpPr>
          <p:nvPr>
            <p:ph type="subTitle" idx="1"/>
          </p:nvPr>
        </p:nvSpPr>
        <p:spPr/>
        <p:txBody>
          <a:bodyPr/>
          <a:lstStyle/>
          <a:p>
            <a:r>
              <a:rPr lang="en-GB" dirty="0"/>
              <a:t>B</a:t>
            </a:r>
            <a:r>
              <a:rPr lang="en-DE" dirty="0"/>
              <a:t>y Charlotte</a:t>
            </a:r>
          </a:p>
        </p:txBody>
      </p:sp>
    </p:spTree>
    <p:extLst>
      <p:ext uri="{BB962C8B-B14F-4D97-AF65-F5344CB8AC3E}">
        <p14:creationId xmlns:p14="http://schemas.microsoft.com/office/powerpoint/2010/main" val="1613429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E362-C54B-0741-B6FB-4D6E165EAA1A}"/>
              </a:ext>
            </a:extLst>
          </p:cNvPr>
          <p:cNvSpPr>
            <a:spLocks noGrp="1"/>
          </p:cNvSpPr>
          <p:nvPr>
            <p:ph type="ctrTitle"/>
          </p:nvPr>
        </p:nvSpPr>
        <p:spPr/>
        <p:txBody>
          <a:bodyPr/>
          <a:lstStyle/>
          <a:p>
            <a:r>
              <a:rPr lang="en-DE" dirty="0"/>
              <a:t>2. Stable preferences</a:t>
            </a:r>
          </a:p>
        </p:txBody>
      </p:sp>
      <p:sp>
        <p:nvSpPr>
          <p:cNvPr id="3" name="Subtitle 2">
            <a:extLst>
              <a:ext uri="{FF2B5EF4-FFF2-40B4-BE49-F238E27FC236}">
                <a16:creationId xmlns:a16="http://schemas.microsoft.com/office/drawing/2014/main" id="{2906088B-6CD2-0746-9792-6D5AE66EEB76}"/>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255479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54CC-F24E-554A-B422-8A84AC02FE20}"/>
              </a:ext>
            </a:extLst>
          </p:cNvPr>
          <p:cNvSpPr>
            <a:spLocks noGrp="1"/>
          </p:cNvSpPr>
          <p:nvPr>
            <p:ph type="title"/>
          </p:nvPr>
        </p:nvSpPr>
        <p:spPr/>
        <p:txBody>
          <a:bodyPr/>
          <a:lstStyle/>
          <a:p>
            <a:r>
              <a:rPr lang="en-DE" dirty="0"/>
              <a:t>The Allais paradox</a:t>
            </a:r>
          </a:p>
        </p:txBody>
      </p:sp>
      <p:sp>
        <p:nvSpPr>
          <p:cNvPr id="3" name="Content Placeholder 2">
            <a:extLst>
              <a:ext uri="{FF2B5EF4-FFF2-40B4-BE49-F238E27FC236}">
                <a16:creationId xmlns:a16="http://schemas.microsoft.com/office/drawing/2014/main" id="{C8EE6D16-9225-AE47-B8B7-C906C2FFC28A}"/>
              </a:ext>
            </a:extLst>
          </p:cNvPr>
          <p:cNvSpPr>
            <a:spLocks noGrp="1"/>
          </p:cNvSpPr>
          <p:nvPr>
            <p:ph sz="half" idx="1"/>
          </p:nvPr>
        </p:nvSpPr>
        <p:spPr/>
        <p:txBody>
          <a:bodyPr/>
          <a:lstStyle/>
          <a:p>
            <a:pPr marL="0" indent="0">
              <a:buNone/>
            </a:pPr>
            <a:endParaRPr lang="en-DE" b="1" dirty="0"/>
          </a:p>
          <a:p>
            <a:pPr marL="0" indent="0">
              <a:buNone/>
            </a:pPr>
            <a:r>
              <a:rPr lang="en-DE" b="1" dirty="0"/>
              <a:t>Gamble 1</a:t>
            </a:r>
          </a:p>
          <a:p>
            <a:pPr marL="514350" indent="-514350">
              <a:buFont typeface="+mj-lt"/>
              <a:buAutoNum type="alphaUcPeriod"/>
            </a:pPr>
            <a:r>
              <a:rPr lang="en-DE" dirty="0">
                <a:sym typeface="Wingdings" pitchFamily="2" charset="2"/>
              </a:rPr>
              <a:t>1 million € for sure</a:t>
            </a:r>
          </a:p>
          <a:p>
            <a:pPr marL="514350" indent="-514350">
              <a:buFont typeface="+mj-lt"/>
              <a:buAutoNum type="alphaUcPeriod"/>
            </a:pPr>
            <a:r>
              <a:rPr lang="en-DE" dirty="0">
                <a:sym typeface="Wingdings" pitchFamily="2" charset="2"/>
              </a:rPr>
              <a:t>89% chance of 1 million</a:t>
            </a:r>
            <a:br>
              <a:rPr lang="en-DE" dirty="0">
                <a:sym typeface="Wingdings" pitchFamily="2" charset="2"/>
              </a:rPr>
            </a:br>
            <a:r>
              <a:rPr lang="en-DE" dirty="0">
                <a:sym typeface="Wingdings" pitchFamily="2" charset="2"/>
              </a:rPr>
              <a:t>10% chance of 5 million</a:t>
            </a:r>
            <a:br>
              <a:rPr lang="en-DE" dirty="0">
                <a:sym typeface="Wingdings" pitchFamily="2" charset="2"/>
              </a:rPr>
            </a:br>
            <a:r>
              <a:rPr lang="en-DE" dirty="0">
                <a:sym typeface="Wingdings" pitchFamily="2" charset="2"/>
              </a:rPr>
              <a:t>1% chance of nothing</a:t>
            </a:r>
          </a:p>
          <a:p>
            <a:pPr marL="0" indent="0">
              <a:buNone/>
            </a:pPr>
            <a:endParaRPr lang="en-DE" dirty="0">
              <a:sym typeface="Wingdings" pitchFamily="2" charset="2"/>
            </a:endParaRPr>
          </a:p>
          <a:p>
            <a:pPr marL="0" indent="0">
              <a:buNone/>
            </a:pPr>
            <a:endParaRPr lang="en-DE" dirty="0"/>
          </a:p>
        </p:txBody>
      </p:sp>
      <p:sp>
        <p:nvSpPr>
          <p:cNvPr id="5" name="Content Placeholder 4">
            <a:extLst>
              <a:ext uri="{FF2B5EF4-FFF2-40B4-BE49-F238E27FC236}">
                <a16:creationId xmlns:a16="http://schemas.microsoft.com/office/drawing/2014/main" id="{EF488DF6-90DC-A244-9B71-BFFE132DC85B}"/>
              </a:ext>
            </a:extLst>
          </p:cNvPr>
          <p:cNvSpPr>
            <a:spLocks noGrp="1"/>
          </p:cNvSpPr>
          <p:nvPr>
            <p:ph sz="half" idx="2"/>
          </p:nvPr>
        </p:nvSpPr>
        <p:spPr>
          <a:xfrm>
            <a:off x="6172200" y="1825625"/>
            <a:ext cx="5181600" cy="4351338"/>
          </a:xfrm>
        </p:spPr>
        <p:txBody>
          <a:bodyPr/>
          <a:lstStyle/>
          <a:p>
            <a:pPr marL="0" indent="0">
              <a:buNone/>
            </a:pPr>
            <a:endParaRPr lang="en-DE" b="1" dirty="0"/>
          </a:p>
          <a:p>
            <a:pPr marL="0" indent="0">
              <a:buNone/>
            </a:pPr>
            <a:r>
              <a:rPr lang="en-DE" b="1" dirty="0"/>
              <a:t>Gamble 2</a:t>
            </a:r>
          </a:p>
          <a:p>
            <a:pPr marL="514350" indent="-514350">
              <a:buFont typeface="+mj-lt"/>
              <a:buAutoNum type="alphaUcPeriod"/>
            </a:pPr>
            <a:r>
              <a:rPr lang="en-DE" dirty="0">
                <a:sym typeface="Wingdings" pitchFamily="2" charset="2"/>
              </a:rPr>
              <a:t>89% chance of nothing</a:t>
            </a:r>
            <a:br>
              <a:rPr lang="en-DE" dirty="0">
                <a:sym typeface="Wingdings" pitchFamily="2" charset="2"/>
              </a:rPr>
            </a:br>
            <a:r>
              <a:rPr lang="en-DE" dirty="0">
                <a:sym typeface="Wingdings" pitchFamily="2" charset="2"/>
              </a:rPr>
              <a:t>11% chance of 1 million</a:t>
            </a:r>
          </a:p>
          <a:p>
            <a:pPr marL="514350" indent="-514350">
              <a:buFont typeface="+mj-lt"/>
              <a:buAutoNum type="alphaUcPeriod"/>
            </a:pPr>
            <a:r>
              <a:rPr lang="en-DE" dirty="0">
                <a:sym typeface="Wingdings" pitchFamily="2" charset="2"/>
              </a:rPr>
              <a:t>90% chance of nothing</a:t>
            </a:r>
            <a:br>
              <a:rPr lang="en-DE" dirty="0">
                <a:sym typeface="Wingdings" pitchFamily="2" charset="2"/>
              </a:rPr>
            </a:br>
            <a:r>
              <a:rPr lang="en-DE" dirty="0">
                <a:sym typeface="Wingdings" pitchFamily="2" charset="2"/>
              </a:rPr>
              <a:t>10% chance of 5 million</a:t>
            </a:r>
            <a:endParaRPr lang="en-DE" dirty="0"/>
          </a:p>
        </p:txBody>
      </p:sp>
    </p:spTree>
    <p:extLst>
      <p:ext uri="{BB962C8B-B14F-4D97-AF65-F5344CB8AC3E}">
        <p14:creationId xmlns:p14="http://schemas.microsoft.com/office/powerpoint/2010/main" val="222956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54CC-F24E-554A-B422-8A84AC02FE20}"/>
              </a:ext>
            </a:extLst>
          </p:cNvPr>
          <p:cNvSpPr>
            <a:spLocks noGrp="1"/>
          </p:cNvSpPr>
          <p:nvPr>
            <p:ph type="title"/>
          </p:nvPr>
        </p:nvSpPr>
        <p:spPr/>
        <p:txBody>
          <a:bodyPr/>
          <a:lstStyle/>
          <a:p>
            <a:r>
              <a:rPr lang="en-DE" dirty="0"/>
              <a:t>The Allais paradox</a:t>
            </a:r>
          </a:p>
        </p:txBody>
      </p:sp>
      <p:pic>
        <p:nvPicPr>
          <p:cNvPr id="7" name="Content Placeholder 6">
            <a:extLst>
              <a:ext uri="{FF2B5EF4-FFF2-40B4-BE49-F238E27FC236}">
                <a16:creationId xmlns:a16="http://schemas.microsoft.com/office/drawing/2014/main" id="{1B426CE5-0B9E-7541-BA54-A74B8D8C5422}"/>
              </a:ext>
            </a:extLst>
          </p:cNvPr>
          <p:cNvPicPr>
            <a:picLocks noGrp="1" noChangeAspect="1"/>
          </p:cNvPicPr>
          <p:nvPr>
            <p:ph sz="half" idx="1"/>
          </p:nvPr>
        </p:nvPicPr>
        <p:blipFill>
          <a:blip r:embed="rId3"/>
          <a:stretch>
            <a:fillRect/>
          </a:stretch>
        </p:blipFill>
        <p:spPr>
          <a:xfrm>
            <a:off x="1637738" y="2355838"/>
            <a:ext cx="8916523" cy="2146324"/>
          </a:xfr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C2FF43CA-2711-CD46-9D38-6D92D14E523A}"/>
                  </a:ext>
                </a:extLst>
              </p14:cNvPr>
              <p14:cNvContentPartPr/>
              <p14:nvPr/>
            </p14:nvContentPartPr>
            <p14:xfrm>
              <a:off x="1779529" y="3547751"/>
              <a:ext cx="1871280" cy="39600"/>
            </p14:xfrm>
          </p:contentPart>
        </mc:Choice>
        <mc:Fallback>
          <p:pic>
            <p:nvPicPr>
              <p:cNvPr id="9" name="Ink 8">
                <a:extLst>
                  <a:ext uri="{FF2B5EF4-FFF2-40B4-BE49-F238E27FC236}">
                    <a16:creationId xmlns:a16="http://schemas.microsoft.com/office/drawing/2014/main" id="{C2FF43CA-2711-CD46-9D38-6D92D14E523A}"/>
                  </a:ext>
                </a:extLst>
              </p:cNvPr>
              <p:cNvPicPr/>
              <p:nvPr/>
            </p:nvPicPr>
            <p:blipFill>
              <a:blip r:embed="rId5"/>
              <a:stretch>
                <a:fillRect/>
              </a:stretch>
            </p:blipFill>
            <p:spPr>
              <a:xfrm>
                <a:off x="1743889" y="3475751"/>
                <a:ext cx="19429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337B40CE-8884-AA4D-9E4A-91FDC0C780D3}"/>
                  </a:ext>
                </a:extLst>
              </p14:cNvPr>
              <p14:cNvContentPartPr/>
              <p14:nvPr/>
            </p14:nvContentPartPr>
            <p14:xfrm>
              <a:off x="3998569" y="3597791"/>
              <a:ext cx="1820520" cy="18360"/>
            </p14:xfrm>
          </p:contentPart>
        </mc:Choice>
        <mc:Fallback>
          <p:pic>
            <p:nvPicPr>
              <p:cNvPr id="11" name="Ink 10">
                <a:extLst>
                  <a:ext uri="{FF2B5EF4-FFF2-40B4-BE49-F238E27FC236}">
                    <a16:creationId xmlns:a16="http://schemas.microsoft.com/office/drawing/2014/main" id="{337B40CE-8884-AA4D-9E4A-91FDC0C780D3}"/>
                  </a:ext>
                </a:extLst>
              </p:cNvPr>
              <p:cNvPicPr/>
              <p:nvPr/>
            </p:nvPicPr>
            <p:blipFill>
              <a:blip r:embed="rId7"/>
              <a:stretch>
                <a:fillRect/>
              </a:stretch>
            </p:blipFill>
            <p:spPr>
              <a:xfrm>
                <a:off x="3962569" y="3525791"/>
                <a:ext cx="18921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0509746E-B8AD-F244-BCF4-19F39BC25B1A}"/>
                  </a:ext>
                </a:extLst>
              </p14:cNvPr>
              <p14:cNvContentPartPr/>
              <p14:nvPr/>
            </p14:nvContentPartPr>
            <p14:xfrm>
              <a:off x="1779529" y="3468011"/>
              <a:ext cx="4191120" cy="238680"/>
            </p14:xfrm>
          </p:contentPart>
        </mc:Choice>
        <mc:Fallback>
          <p:pic>
            <p:nvPicPr>
              <p:cNvPr id="13" name="Ink 12">
                <a:extLst>
                  <a:ext uri="{FF2B5EF4-FFF2-40B4-BE49-F238E27FC236}">
                    <a16:creationId xmlns:a16="http://schemas.microsoft.com/office/drawing/2014/main" id="{0509746E-B8AD-F244-BCF4-19F39BC25B1A}"/>
                  </a:ext>
                </a:extLst>
              </p:cNvPr>
              <p:cNvPicPr/>
              <p:nvPr/>
            </p:nvPicPr>
            <p:blipFill>
              <a:blip r:embed="rId9"/>
              <a:stretch>
                <a:fillRect/>
              </a:stretch>
            </p:blipFill>
            <p:spPr>
              <a:xfrm>
                <a:off x="1770889" y="3459371"/>
                <a:ext cx="42087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711B5CA6-C18C-3941-8377-605E813280CF}"/>
                  </a:ext>
                </a:extLst>
              </p14:cNvPr>
              <p14:cNvContentPartPr/>
              <p14:nvPr/>
            </p14:nvContentPartPr>
            <p14:xfrm>
              <a:off x="6242449" y="3565751"/>
              <a:ext cx="1806120" cy="16560"/>
            </p14:xfrm>
          </p:contentPart>
        </mc:Choice>
        <mc:Fallback>
          <p:pic>
            <p:nvPicPr>
              <p:cNvPr id="14" name="Ink 13">
                <a:extLst>
                  <a:ext uri="{FF2B5EF4-FFF2-40B4-BE49-F238E27FC236}">
                    <a16:creationId xmlns:a16="http://schemas.microsoft.com/office/drawing/2014/main" id="{711B5CA6-C18C-3941-8377-605E813280CF}"/>
                  </a:ext>
                </a:extLst>
              </p:cNvPr>
              <p:cNvPicPr/>
              <p:nvPr/>
            </p:nvPicPr>
            <p:blipFill>
              <a:blip r:embed="rId11"/>
              <a:stretch>
                <a:fillRect/>
              </a:stretch>
            </p:blipFill>
            <p:spPr>
              <a:xfrm>
                <a:off x="6206809" y="3493751"/>
                <a:ext cx="18777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C090D273-2B34-2C4D-85D0-E5CF3E9DCA28}"/>
                  </a:ext>
                </a:extLst>
              </p14:cNvPr>
              <p14:cNvContentPartPr/>
              <p14:nvPr/>
            </p14:nvContentPartPr>
            <p14:xfrm>
              <a:off x="8430889" y="3576551"/>
              <a:ext cx="1864080" cy="18360"/>
            </p14:xfrm>
          </p:contentPart>
        </mc:Choice>
        <mc:Fallback>
          <p:pic>
            <p:nvPicPr>
              <p:cNvPr id="15" name="Ink 14">
                <a:extLst>
                  <a:ext uri="{FF2B5EF4-FFF2-40B4-BE49-F238E27FC236}">
                    <a16:creationId xmlns:a16="http://schemas.microsoft.com/office/drawing/2014/main" id="{C090D273-2B34-2C4D-85D0-E5CF3E9DCA28}"/>
                  </a:ext>
                </a:extLst>
              </p:cNvPr>
              <p:cNvPicPr/>
              <p:nvPr/>
            </p:nvPicPr>
            <p:blipFill>
              <a:blip r:embed="rId13"/>
              <a:stretch>
                <a:fillRect/>
              </a:stretch>
            </p:blipFill>
            <p:spPr>
              <a:xfrm>
                <a:off x="8394889" y="3504551"/>
                <a:ext cx="19357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87138BE9-F3C7-3945-A529-A59529C79B61}"/>
                  </a:ext>
                </a:extLst>
              </p14:cNvPr>
              <p14:cNvContentPartPr/>
              <p14:nvPr/>
            </p14:nvContentPartPr>
            <p14:xfrm>
              <a:off x="6221353" y="3488171"/>
              <a:ext cx="4285800" cy="255960"/>
            </p14:xfrm>
          </p:contentPart>
        </mc:Choice>
        <mc:Fallback>
          <p:pic>
            <p:nvPicPr>
              <p:cNvPr id="16" name="Ink 15">
                <a:extLst>
                  <a:ext uri="{FF2B5EF4-FFF2-40B4-BE49-F238E27FC236}">
                    <a16:creationId xmlns:a16="http://schemas.microsoft.com/office/drawing/2014/main" id="{87138BE9-F3C7-3945-A529-A59529C79B61}"/>
                  </a:ext>
                </a:extLst>
              </p:cNvPr>
              <p:cNvPicPr/>
              <p:nvPr/>
            </p:nvPicPr>
            <p:blipFill>
              <a:blip r:embed="rId15"/>
              <a:stretch>
                <a:fillRect/>
              </a:stretch>
            </p:blipFill>
            <p:spPr>
              <a:xfrm>
                <a:off x="6212713" y="3479171"/>
                <a:ext cx="4303440" cy="273600"/>
              </a:xfrm>
              <a:prstGeom prst="rect">
                <a:avLst/>
              </a:prstGeom>
            </p:spPr>
          </p:pic>
        </mc:Fallback>
      </mc:AlternateContent>
    </p:spTree>
    <p:extLst>
      <p:ext uri="{BB962C8B-B14F-4D97-AF65-F5344CB8AC3E}">
        <p14:creationId xmlns:p14="http://schemas.microsoft.com/office/powerpoint/2010/main" val="194858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down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trips(down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trips(downRigh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trips(downRigh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785C-4529-9F4C-A7BB-7726B6544137}"/>
              </a:ext>
            </a:extLst>
          </p:cNvPr>
          <p:cNvSpPr>
            <a:spLocks noGrp="1"/>
          </p:cNvSpPr>
          <p:nvPr>
            <p:ph type="title"/>
          </p:nvPr>
        </p:nvSpPr>
        <p:spPr/>
        <p:txBody>
          <a:bodyPr/>
          <a:lstStyle/>
          <a:p>
            <a:r>
              <a:rPr lang="en-DE" dirty="0"/>
              <a:t>Decoy effect</a:t>
            </a:r>
          </a:p>
        </p:txBody>
      </p:sp>
      <p:pic>
        <p:nvPicPr>
          <p:cNvPr id="6" name="Content Placeholder 5">
            <a:extLst>
              <a:ext uri="{FF2B5EF4-FFF2-40B4-BE49-F238E27FC236}">
                <a16:creationId xmlns:a16="http://schemas.microsoft.com/office/drawing/2014/main" id="{FF09779D-02B6-5A48-ACF5-D76AD71C2FD0}"/>
              </a:ext>
            </a:extLst>
          </p:cNvPr>
          <p:cNvPicPr>
            <a:picLocks noGrp="1" noChangeAspect="1"/>
          </p:cNvPicPr>
          <p:nvPr>
            <p:ph sz="half" idx="1"/>
          </p:nvPr>
        </p:nvPicPr>
        <p:blipFill>
          <a:blip r:embed="rId2"/>
          <a:stretch>
            <a:fillRect/>
          </a:stretch>
        </p:blipFill>
        <p:spPr>
          <a:xfrm>
            <a:off x="1678337" y="2368758"/>
            <a:ext cx="8987725" cy="3265072"/>
          </a:xfrm>
        </p:spPr>
      </p:pic>
    </p:spTree>
    <p:extLst>
      <p:ext uri="{BB962C8B-B14F-4D97-AF65-F5344CB8AC3E}">
        <p14:creationId xmlns:p14="http://schemas.microsoft.com/office/powerpoint/2010/main" val="2329467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B9E2-604E-614C-8D91-E19EE35622EE}"/>
              </a:ext>
            </a:extLst>
          </p:cNvPr>
          <p:cNvSpPr>
            <a:spLocks noGrp="1"/>
          </p:cNvSpPr>
          <p:nvPr>
            <p:ph type="title"/>
          </p:nvPr>
        </p:nvSpPr>
        <p:spPr/>
        <p:txBody>
          <a:bodyPr/>
          <a:lstStyle/>
          <a:p>
            <a:r>
              <a:rPr lang="en-DE" dirty="0"/>
              <a:t>Loss aversion</a:t>
            </a:r>
          </a:p>
        </p:txBody>
      </p:sp>
      <p:sp>
        <p:nvSpPr>
          <p:cNvPr id="5" name="Content Placeholder 4">
            <a:extLst>
              <a:ext uri="{FF2B5EF4-FFF2-40B4-BE49-F238E27FC236}">
                <a16:creationId xmlns:a16="http://schemas.microsoft.com/office/drawing/2014/main" id="{AB8306B2-4560-914E-ADAB-8F592F65607F}"/>
              </a:ext>
            </a:extLst>
          </p:cNvPr>
          <p:cNvSpPr>
            <a:spLocks noGrp="1"/>
          </p:cNvSpPr>
          <p:nvPr>
            <p:ph sz="half" idx="1"/>
          </p:nvPr>
        </p:nvSpPr>
        <p:spPr>
          <a:xfrm>
            <a:off x="838200" y="1825625"/>
            <a:ext cx="5181600" cy="1903791"/>
          </a:xfrm>
          <a:prstGeom prst="rect">
            <a:avLst/>
          </a:prstGeom>
        </p:spPr>
        <p:txBody>
          <a:bodyPr wrap="square">
            <a:spAutoFit/>
          </a:bodyPr>
          <a:lstStyle/>
          <a:p>
            <a:r>
              <a:rPr lang="en-GB" b="1" dirty="0"/>
              <a:t>Gamble 1:</a:t>
            </a:r>
          </a:p>
          <a:p>
            <a:pPr marL="342900" indent="-342900">
              <a:buFont typeface="+mj-lt"/>
              <a:buAutoNum type="alphaUcPeriod"/>
            </a:pPr>
            <a:r>
              <a:rPr lang="en-GB" dirty="0"/>
              <a:t> 50% chance of 100€</a:t>
            </a:r>
            <a:br>
              <a:rPr lang="en-GB" dirty="0"/>
            </a:br>
            <a:r>
              <a:rPr lang="en-GB" dirty="0"/>
              <a:t> 50% chance of 0€</a:t>
            </a:r>
          </a:p>
          <a:p>
            <a:pPr marL="342900" indent="-342900">
              <a:buFont typeface="+mj-lt"/>
              <a:buAutoNum type="alphaUcPeriod"/>
            </a:pPr>
            <a:r>
              <a:rPr lang="en-GB" dirty="0"/>
              <a:t> 100% chance of 50€</a:t>
            </a:r>
          </a:p>
        </p:txBody>
      </p:sp>
      <p:sp>
        <p:nvSpPr>
          <p:cNvPr id="6" name="Content Placeholder 5">
            <a:extLst>
              <a:ext uri="{FF2B5EF4-FFF2-40B4-BE49-F238E27FC236}">
                <a16:creationId xmlns:a16="http://schemas.microsoft.com/office/drawing/2014/main" id="{723C6B63-B99D-964E-93CB-D1706B9B7511}"/>
              </a:ext>
            </a:extLst>
          </p:cNvPr>
          <p:cNvSpPr>
            <a:spLocks noGrp="1"/>
          </p:cNvSpPr>
          <p:nvPr>
            <p:ph sz="half" idx="2"/>
          </p:nvPr>
        </p:nvSpPr>
        <p:spPr>
          <a:xfrm>
            <a:off x="6172200" y="1825625"/>
            <a:ext cx="5181600" cy="1903791"/>
          </a:xfrm>
          <a:prstGeom prst="rect">
            <a:avLst/>
          </a:prstGeom>
        </p:spPr>
        <p:txBody>
          <a:bodyPr wrap="square">
            <a:spAutoFit/>
          </a:bodyPr>
          <a:lstStyle/>
          <a:p>
            <a:r>
              <a:rPr lang="en-GB" b="1" dirty="0"/>
              <a:t>Gamble 2:</a:t>
            </a:r>
          </a:p>
          <a:p>
            <a:pPr marL="342900" indent="-342900">
              <a:buFont typeface="+mj-lt"/>
              <a:buAutoNum type="alphaUcPeriod"/>
            </a:pPr>
            <a:r>
              <a:rPr lang="en-GB" dirty="0"/>
              <a:t> 50% chance of 0€</a:t>
            </a:r>
            <a:br>
              <a:rPr lang="en-GB" dirty="0"/>
            </a:br>
            <a:r>
              <a:rPr lang="en-GB" dirty="0"/>
              <a:t> 50% chance of -100€</a:t>
            </a:r>
          </a:p>
          <a:p>
            <a:pPr marL="342900" indent="-342900">
              <a:buFont typeface="+mj-lt"/>
              <a:buAutoNum type="alphaUcPeriod"/>
            </a:pPr>
            <a:r>
              <a:rPr lang="en-GB" dirty="0"/>
              <a:t> 100% chance of -50€</a:t>
            </a:r>
          </a:p>
        </p:txBody>
      </p:sp>
    </p:spTree>
    <p:extLst>
      <p:ext uri="{BB962C8B-B14F-4D97-AF65-F5344CB8AC3E}">
        <p14:creationId xmlns:p14="http://schemas.microsoft.com/office/powerpoint/2010/main" val="257920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FE4C-A0B7-AC48-87E3-17AB5FB8F3D1}"/>
              </a:ext>
            </a:extLst>
          </p:cNvPr>
          <p:cNvSpPr>
            <a:spLocks noGrp="1"/>
          </p:cNvSpPr>
          <p:nvPr>
            <p:ph type="ctrTitle"/>
          </p:nvPr>
        </p:nvSpPr>
        <p:spPr/>
        <p:txBody>
          <a:bodyPr/>
          <a:lstStyle/>
          <a:p>
            <a:r>
              <a:rPr lang="en-DE" dirty="0"/>
              <a:t>3. Unbiased beliefs</a:t>
            </a:r>
          </a:p>
        </p:txBody>
      </p:sp>
      <p:sp>
        <p:nvSpPr>
          <p:cNvPr id="3" name="Subtitle 2">
            <a:extLst>
              <a:ext uri="{FF2B5EF4-FFF2-40B4-BE49-F238E27FC236}">
                <a16:creationId xmlns:a16="http://schemas.microsoft.com/office/drawing/2014/main" id="{B69D600E-2D13-334D-BCF3-8CB6BF29676C}"/>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13576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4D3E-B6D1-BE48-BE00-44D61928A317}"/>
              </a:ext>
            </a:extLst>
          </p:cNvPr>
          <p:cNvSpPr>
            <a:spLocks noGrp="1"/>
          </p:cNvSpPr>
          <p:nvPr>
            <p:ph type="title"/>
          </p:nvPr>
        </p:nvSpPr>
        <p:spPr/>
        <p:txBody>
          <a:bodyPr/>
          <a:lstStyle/>
          <a:p>
            <a:r>
              <a:rPr lang="en-DE" dirty="0"/>
              <a:t>Decision-making in Psychology</a:t>
            </a:r>
          </a:p>
        </p:txBody>
      </p:sp>
      <p:sp>
        <p:nvSpPr>
          <p:cNvPr id="3" name="Content Placeholder 2">
            <a:extLst>
              <a:ext uri="{FF2B5EF4-FFF2-40B4-BE49-F238E27FC236}">
                <a16:creationId xmlns:a16="http://schemas.microsoft.com/office/drawing/2014/main" id="{EF04CA17-ECD3-C344-B078-005708FC6D33}"/>
              </a:ext>
            </a:extLst>
          </p:cNvPr>
          <p:cNvSpPr>
            <a:spLocks noGrp="1"/>
          </p:cNvSpPr>
          <p:nvPr>
            <p:ph sz="half" idx="1"/>
          </p:nvPr>
        </p:nvSpPr>
        <p:spPr/>
        <p:txBody>
          <a:bodyPr/>
          <a:lstStyle/>
          <a:p>
            <a:r>
              <a:rPr lang="en-GB" dirty="0"/>
              <a:t>David Kahneman 		  &amp; Amos Tversky</a:t>
            </a:r>
          </a:p>
          <a:p>
            <a:endParaRPr lang="en-GB" dirty="0"/>
          </a:p>
          <a:p>
            <a:r>
              <a:rPr lang="en-GB" dirty="0"/>
              <a:t>our irrationality is very context dependent, it's not random, it's a predictable, systematic error in our judgment</a:t>
            </a:r>
          </a:p>
          <a:p>
            <a:endParaRPr lang="en-DE" dirty="0"/>
          </a:p>
        </p:txBody>
      </p:sp>
      <p:pic>
        <p:nvPicPr>
          <p:cNvPr id="15" name="Content Placeholder 14">
            <a:extLst>
              <a:ext uri="{FF2B5EF4-FFF2-40B4-BE49-F238E27FC236}">
                <a16:creationId xmlns:a16="http://schemas.microsoft.com/office/drawing/2014/main" id="{DFCF534D-CAF6-4443-A669-C8E1A886640B}"/>
              </a:ext>
            </a:extLst>
          </p:cNvPr>
          <p:cNvPicPr>
            <a:picLocks noGrp="1" noChangeAspect="1"/>
          </p:cNvPicPr>
          <p:nvPr>
            <p:ph sz="half" idx="2"/>
          </p:nvPr>
        </p:nvPicPr>
        <p:blipFill>
          <a:blip r:embed="rId3"/>
          <a:stretch>
            <a:fillRect/>
          </a:stretch>
        </p:blipFill>
        <p:spPr>
          <a:xfrm>
            <a:off x="6019800" y="2192229"/>
            <a:ext cx="4970279" cy="3053839"/>
          </a:xfrm>
        </p:spPr>
      </p:pic>
    </p:spTree>
    <p:extLst>
      <p:ext uri="{BB962C8B-B14F-4D97-AF65-F5344CB8AC3E}">
        <p14:creationId xmlns:p14="http://schemas.microsoft.com/office/powerpoint/2010/main" val="375764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DDA6-59F3-6448-842C-096BD5FAF7AC}"/>
              </a:ext>
            </a:extLst>
          </p:cNvPr>
          <p:cNvSpPr>
            <a:spLocks noGrp="1"/>
          </p:cNvSpPr>
          <p:nvPr>
            <p:ph type="title"/>
          </p:nvPr>
        </p:nvSpPr>
        <p:spPr/>
        <p:txBody>
          <a:bodyPr/>
          <a:lstStyle/>
          <a:p>
            <a:r>
              <a:rPr lang="en-DE" dirty="0"/>
              <a:t>Heuristics and Biases</a:t>
            </a:r>
          </a:p>
        </p:txBody>
      </p:sp>
      <p:sp>
        <p:nvSpPr>
          <p:cNvPr id="3" name="Content Placeholder 2">
            <a:extLst>
              <a:ext uri="{FF2B5EF4-FFF2-40B4-BE49-F238E27FC236}">
                <a16:creationId xmlns:a16="http://schemas.microsoft.com/office/drawing/2014/main" id="{D0D4C03E-0F51-4B4D-82DE-37873ECBC303}"/>
              </a:ext>
            </a:extLst>
          </p:cNvPr>
          <p:cNvSpPr>
            <a:spLocks noGrp="1"/>
          </p:cNvSpPr>
          <p:nvPr>
            <p:ph sz="half" idx="1"/>
          </p:nvPr>
        </p:nvSpPr>
        <p:spPr/>
        <p:txBody>
          <a:bodyPr/>
          <a:lstStyle/>
          <a:p>
            <a:r>
              <a:rPr lang="en-DE" dirty="0"/>
              <a:t>Availibility bias</a:t>
            </a:r>
          </a:p>
          <a:p>
            <a:r>
              <a:rPr lang="en-DE" dirty="0"/>
              <a:t>Anchoring bias</a:t>
            </a:r>
          </a:p>
          <a:p>
            <a:r>
              <a:rPr lang="en-DE" dirty="0"/>
              <a:t>Conjunction fallacy</a:t>
            </a:r>
          </a:p>
          <a:p>
            <a:r>
              <a:rPr lang="en-DE" dirty="0"/>
              <a:t>Gambler’s fallacy</a:t>
            </a:r>
          </a:p>
        </p:txBody>
      </p:sp>
      <p:sp>
        <p:nvSpPr>
          <p:cNvPr id="5" name="Content Placeholder 4">
            <a:extLst>
              <a:ext uri="{FF2B5EF4-FFF2-40B4-BE49-F238E27FC236}">
                <a16:creationId xmlns:a16="http://schemas.microsoft.com/office/drawing/2014/main" id="{0B7BB5C7-4D33-6943-9439-9C1245740702}"/>
              </a:ext>
            </a:extLst>
          </p:cNvPr>
          <p:cNvSpPr>
            <a:spLocks noGrp="1"/>
          </p:cNvSpPr>
          <p:nvPr>
            <p:ph sz="half" idx="2"/>
          </p:nvPr>
        </p:nvSpPr>
        <p:spPr/>
        <p:txBody>
          <a:bodyPr/>
          <a:lstStyle/>
          <a:p>
            <a:endParaRPr lang="en-DE"/>
          </a:p>
        </p:txBody>
      </p:sp>
    </p:spTree>
    <p:extLst>
      <p:ext uri="{BB962C8B-B14F-4D97-AF65-F5344CB8AC3E}">
        <p14:creationId xmlns:p14="http://schemas.microsoft.com/office/powerpoint/2010/main" val="430726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DDA6-59F3-6448-842C-096BD5FAF7AC}"/>
              </a:ext>
            </a:extLst>
          </p:cNvPr>
          <p:cNvSpPr>
            <a:spLocks noGrp="1"/>
          </p:cNvSpPr>
          <p:nvPr>
            <p:ph type="title"/>
          </p:nvPr>
        </p:nvSpPr>
        <p:spPr/>
        <p:txBody>
          <a:bodyPr/>
          <a:lstStyle/>
          <a:p>
            <a:r>
              <a:rPr lang="en-DE" dirty="0"/>
              <a:t>Heuristics and Biases</a:t>
            </a:r>
          </a:p>
        </p:txBody>
      </p:sp>
      <p:sp>
        <p:nvSpPr>
          <p:cNvPr id="3" name="Content Placeholder 2">
            <a:extLst>
              <a:ext uri="{FF2B5EF4-FFF2-40B4-BE49-F238E27FC236}">
                <a16:creationId xmlns:a16="http://schemas.microsoft.com/office/drawing/2014/main" id="{D0D4C03E-0F51-4B4D-82DE-37873ECBC303}"/>
              </a:ext>
            </a:extLst>
          </p:cNvPr>
          <p:cNvSpPr>
            <a:spLocks noGrp="1"/>
          </p:cNvSpPr>
          <p:nvPr>
            <p:ph sz="half" idx="1"/>
          </p:nvPr>
        </p:nvSpPr>
        <p:spPr/>
        <p:txBody>
          <a:bodyPr/>
          <a:lstStyle/>
          <a:p>
            <a:r>
              <a:rPr lang="en-DE" dirty="0"/>
              <a:t>Availibility bias</a:t>
            </a:r>
          </a:p>
        </p:txBody>
      </p:sp>
      <p:pic>
        <p:nvPicPr>
          <p:cNvPr id="14" name="Picture 13">
            <a:extLst>
              <a:ext uri="{FF2B5EF4-FFF2-40B4-BE49-F238E27FC236}">
                <a16:creationId xmlns:a16="http://schemas.microsoft.com/office/drawing/2014/main" id="{329D94C5-2EC8-3C41-B9D3-F3514A596B45}"/>
              </a:ext>
            </a:extLst>
          </p:cNvPr>
          <p:cNvPicPr>
            <a:picLocks noChangeAspect="1"/>
          </p:cNvPicPr>
          <p:nvPr/>
        </p:nvPicPr>
        <p:blipFill>
          <a:blip r:embed="rId3"/>
          <a:stretch>
            <a:fillRect/>
          </a:stretch>
        </p:blipFill>
        <p:spPr>
          <a:xfrm>
            <a:off x="6690103" y="1027906"/>
            <a:ext cx="3601398" cy="4564646"/>
          </a:xfrm>
          <a:prstGeom prst="rect">
            <a:avLst/>
          </a:prstGeom>
        </p:spPr>
      </p:pic>
    </p:spTree>
    <p:extLst>
      <p:ext uri="{BB962C8B-B14F-4D97-AF65-F5344CB8AC3E}">
        <p14:creationId xmlns:p14="http://schemas.microsoft.com/office/powerpoint/2010/main" val="17102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DDA6-59F3-6448-842C-096BD5FAF7AC}"/>
              </a:ext>
            </a:extLst>
          </p:cNvPr>
          <p:cNvSpPr>
            <a:spLocks noGrp="1"/>
          </p:cNvSpPr>
          <p:nvPr>
            <p:ph type="title"/>
          </p:nvPr>
        </p:nvSpPr>
        <p:spPr/>
        <p:txBody>
          <a:bodyPr/>
          <a:lstStyle/>
          <a:p>
            <a:r>
              <a:rPr lang="en-DE" dirty="0"/>
              <a:t>Heuristics and Biases</a:t>
            </a:r>
          </a:p>
        </p:txBody>
      </p:sp>
      <p:sp>
        <p:nvSpPr>
          <p:cNvPr id="3" name="Content Placeholder 2">
            <a:extLst>
              <a:ext uri="{FF2B5EF4-FFF2-40B4-BE49-F238E27FC236}">
                <a16:creationId xmlns:a16="http://schemas.microsoft.com/office/drawing/2014/main" id="{D0D4C03E-0F51-4B4D-82DE-37873ECBC303}"/>
              </a:ext>
            </a:extLst>
          </p:cNvPr>
          <p:cNvSpPr>
            <a:spLocks noGrp="1"/>
          </p:cNvSpPr>
          <p:nvPr>
            <p:ph sz="half" idx="1"/>
          </p:nvPr>
        </p:nvSpPr>
        <p:spPr/>
        <p:txBody>
          <a:bodyPr/>
          <a:lstStyle/>
          <a:p>
            <a:endParaRPr lang="en-DE" dirty="0"/>
          </a:p>
          <a:p>
            <a:r>
              <a:rPr lang="en-DE" dirty="0"/>
              <a:t>Anchoring bias</a:t>
            </a:r>
          </a:p>
        </p:txBody>
      </p:sp>
      <p:sp>
        <p:nvSpPr>
          <p:cNvPr id="21" name="Content Placeholder 20">
            <a:extLst>
              <a:ext uri="{FF2B5EF4-FFF2-40B4-BE49-F238E27FC236}">
                <a16:creationId xmlns:a16="http://schemas.microsoft.com/office/drawing/2014/main" id="{28616685-3C08-C847-9222-EBE91F6FECA6}"/>
              </a:ext>
            </a:extLst>
          </p:cNvPr>
          <p:cNvSpPr>
            <a:spLocks noGrp="1"/>
          </p:cNvSpPr>
          <p:nvPr>
            <p:ph sz="half" idx="2"/>
          </p:nvPr>
        </p:nvSpPr>
        <p:spPr/>
        <p:txBody>
          <a:bodyPr/>
          <a:lstStyle/>
          <a:p>
            <a:pPr marL="0" indent="0">
              <a:buNone/>
            </a:pPr>
            <a:endParaRPr lang="en-DE" dirty="0"/>
          </a:p>
          <a:p>
            <a:r>
              <a:rPr lang="en-DE" dirty="0"/>
              <a:t>1 x 2 x 3 x 4 x 5 x 6 x 7 x 8 x 9</a:t>
            </a:r>
          </a:p>
          <a:p>
            <a:endParaRPr lang="en-DE" dirty="0"/>
          </a:p>
          <a:p>
            <a:r>
              <a:rPr lang="en-DE" dirty="0"/>
              <a:t>9 x 8 x 7 x 6 x 5 x 4 x 3 x 2 x 1</a:t>
            </a:r>
          </a:p>
          <a:p>
            <a:endParaRPr lang="en-DE" dirty="0"/>
          </a:p>
        </p:txBody>
      </p:sp>
    </p:spTree>
    <p:extLst>
      <p:ext uri="{BB962C8B-B14F-4D97-AF65-F5344CB8AC3E}">
        <p14:creationId xmlns:p14="http://schemas.microsoft.com/office/powerpoint/2010/main" val="278726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dissolv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xEl>
                                              <p:pRg st="3" end="3"/>
                                            </p:txEl>
                                          </p:spTgt>
                                        </p:tgtEl>
                                        <p:attrNameLst>
                                          <p:attrName>style.visibility</p:attrName>
                                        </p:attrNameLst>
                                      </p:cBhvr>
                                      <p:to>
                                        <p:strVal val="visible"/>
                                      </p:to>
                                    </p:set>
                                    <p:animEffect transition="in" filter="dissolve">
                                      <p:cBhvr>
                                        <p:cTn id="12"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013F-CE7F-724F-ADBB-7EB7362EF471}"/>
              </a:ext>
            </a:extLst>
          </p:cNvPr>
          <p:cNvSpPr>
            <a:spLocks noGrp="1"/>
          </p:cNvSpPr>
          <p:nvPr>
            <p:ph type="title"/>
          </p:nvPr>
        </p:nvSpPr>
        <p:spPr/>
        <p:txBody>
          <a:bodyPr/>
          <a:lstStyle/>
          <a:p>
            <a:r>
              <a:rPr lang="en-DE" dirty="0"/>
              <a:t>What is Economics?</a:t>
            </a:r>
          </a:p>
        </p:txBody>
      </p:sp>
      <p:sp>
        <p:nvSpPr>
          <p:cNvPr id="3" name="Content Placeholder 2">
            <a:extLst>
              <a:ext uri="{FF2B5EF4-FFF2-40B4-BE49-F238E27FC236}">
                <a16:creationId xmlns:a16="http://schemas.microsoft.com/office/drawing/2014/main" id="{5C37EF33-7EAD-2041-9785-C8DEB6C7282D}"/>
              </a:ext>
            </a:extLst>
          </p:cNvPr>
          <p:cNvSpPr>
            <a:spLocks noGrp="1"/>
          </p:cNvSpPr>
          <p:nvPr>
            <p:ph idx="1"/>
          </p:nvPr>
        </p:nvSpPr>
        <p:spPr/>
        <p:txBody>
          <a:bodyPr/>
          <a:lstStyle/>
          <a:p>
            <a:endParaRPr lang="en-DE" dirty="0"/>
          </a:p>
          <a:p>
            <a:r>
              <a:rPr lang="en-GB" b="1" i="1" dirty="0"/>
              <a:t>Economics</a:t>
            </a:r>
            <a:r>
              <a:rPr lang="en-GB" i="1" dirty="0"/>
              <a:t> is the social science that studies how people interact with value; in particular, the production, distribution, and consumption of goods and services. </a:t>
            </a:r>
          </a:p>
          <a:p>
            <a:endParaRPr lang="en-GB" i="1" dirty="0"/>
          </a:p>
          <a:p>
            <a:pPr marL="0" indent="0">
              <a:buNone/>
            </a:pPr>
            <a:r>
              <a:rPr lang="en-GB" dirty="0"/>
              <a:t>				</a:t>
            </a:r>
            <a:r>
              <a:rPr lang="en-GB" dirty="0">
                <a:sym typeface="Wingdings" pitchFamily="2" charset="2"/>
              </a:rPr>
              <a:t> </a:t>
            </a:r>
            <a:r>
              <a:rPr lang="en-GB" dirty="0"/>
              <a:t>About choice!</a:t>
            </a:r>
            <a:endParaRPr lang="en-DE" dirty="0"/>
          </a:p>
        </p:txBody>
      </p:sp>
    </p:spTree>
    <p:extLst>
      <p:ext uri="{BB962C8B-B14F-4D97-AF65-F5344CB8AC3E}">
        <p14:creationId xmlns:p14="http://schemas.microsoft.com/office/powerpoint/2010/main" val="33630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DDA6-59F3-6448-842C-096BD5FAF7AC}"/>
              </a:ext>
            </a:extLst>
          </p:cNvPr>
          <p:cNvSpPr>
            <a:spLocks noGrp="1"/>
          </p:cNvSpPr>
          <p:nvPr>
            <p:ph type="title"/>
          </p:nvPr>
        </p:nvSpPr>
        <p:spPr/>
        <p:txBody>
          <a:bodyPr/>
          <a:lstStyle/>
          <a:p>
            <a:r>
              <a:rPr lang="en-DE" dirty="0"/>
              <a:t>Heuristics and Biases</a:t>
            </a:r>
          </a:p>
        </p:txBody>
      </p:sp>
      <p:sp>
        <p:nvSpPr>
          <p:cNvPr id="3" name="Content Placeholder 2">
            <a:extLst>
              <a:ext uri="{FF2B5EF4-FFF2-40B4-BE49-F238E27FC236}">
                <a16:creationId xmlns:a16="http://schemas.microsoft.com/office/drawing/2014/main" id="{D0D4C03E-0F51-4B4D-82DE-37873ECBC303}"/>
              </a:ext>
            </a:extLst>
          </p:cNvPr>
          <p:cNvSpPr>
            <a:spLocks noGrp="1"/>
          </p:cNvSpPr>
          <p:nvPr>
            <p:ph sz="half" idx="1"/>
          </p:nvPr>
        </p:nvSpPr>
        <p:spPr/>
        <p:txBody>
          <a:bodyPr/>
          <a:lstStyle/>
          <a:p>
            <a:endParaRPr lang="en-DE" dirty="0"/>
          </a:p>
          <a:p>
            <a:endParaRPr lang="en-DE" dirty="0"/>
          </a:p>
          <a:p>
            <a:r>
              <a:rPr lang="en-DE" dirty="0"/>
              <a:t>Conjunction fallacy</a:t>
            </a:r>
          </a:p>
          <a:p>
            <a:endParaRPr lang="en-DE" dirty="0"/>
          </a:p>
        </p:txBody>
      </p:sp>
      <p:pic>
        <p:nvPicPr>
          <p:cNvPr id="11" name="Picture 10">
            <a:extLst>
              <a:ext uri="{FF2B5EF4-FFF2-40B4-BE49-F238E27FC236}">
                <a16:creationId xmlns:a16="http://schemas.microsoft.com/office/drawing/2014/main" id="{484155D6-B8D4-124B-AB98-8337CAD0BF68}"/>
              </a:ext>
            </a:extLst>
          </p:cNvPr>
          <p:cNvPicPr>
            <a:picLocks noChangeAspect="1"/>
          </p:cNvPicPr>
          <p:nvPr/>
        </p:nvPicPr>
        <p:blipFill>
          <a:blip r:embed="rId3"/>
          <a:stretch>
            <a:fillRect/>
          </a:stretch>
        </p:blipFill>
        <p:spPr>
          <a:xfrm>
            <a:off x="4247363" y="2293354"/>
            <a:ext cx="7620000" cy="2578100"/>
          </a:xfrm>
          <a:prstGeom prst="rect">
            <a:avLst/>
          </a:prstGeom>
        </p:spPr>
      </p:pic>
      <p:sp>
        <p:nvSpPr>
          <p:cNvPr id="5" name="Content Placeholder 4">
            <a:extLst>
              <a:ext uri="{FF2B5EF4-FFF2-40B4-BE49-F238E27FC236}">
                <a16:creationId xmlns:a16="http://schemas.microsoft.com/office/drawing/2014/main" id="{C4ED6030-AA43-2741-959E-0BA5473E3CE4}"/>
              </a:ext>
            </a:extLst>
          </p:cNvPr>
          <p:cNvSpPr>
            <a:spLocks noGrp="1"/>
          </p:cNvSpPr>
          <p:nvPr>
            <p:ph sz="half" idx="2"/>
          </p:nvPr>
        </p:nvSpPr>
        <p:spPr/>
        <p:txBody>
          <a:bodyPr/>
          <a:lstStyle/>
          <a:p>
            <a:endParaRPr lang="en-DE"/>
          </a:p>
        </p:txBody>
      </p:sp>
    </p:spTree>
    <p:extLst>
      <p:ext uri="{BB962C8B-B14F-4D97-AF65-F5344CB8AC3E}">
        <p14:creationId xmlns:p14="http://schemas.microsoft.com/office/powerpoint/2010/main" val="42852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DDA6-59F3-6448-842C-096BD5FAF7AC}"/>
              </a:ext>
            </a:extLst>
          </p:cNvPr>
          <p:cNvSpPr>
            <a:spLocks noGrp="1"/>
          </p:cNvSpPr>
          <p:nvPr>
            <p:ph type="title"/>
          </p:nvPr>
        </p:nvSpPr>
        <p:spPr/>
        <p:txBody>
          <a:bodyPr/>
          <a:lstStyle/>
          <a:p>
            <a:r>
              <a:rPr lang="en-DE" dirty="0"/>
              <a:t>Heuristics and Biases</a:t>
            </a:r>
          </a:p>
        </p:txBody>
      </p:sp>
      <p:sp>
        <p:nvSpPr>
          <p:cNvPr id="3" name="Content Placeholder 2">
            <a:extLst>
              <a:ext uri="{FF2B5EF4-FFF2-40B4-BE49-F238E27FC236}">
                <a16:creationId xmlns:a16="http://schemas.microsoft.com/office/drawing/2014/main" id="{D0D4C03E-0F51-4B4D-82DE-37873ECBC303}"/>
              </a:ext>
            </a:extLst>
          </p:cNvPr>
          <p:cNvSpPr>
            <a:spLocks noGrp="1"/>
          </p:cNvSpPr>
          <p:nvPr>
            <p:ph sz="half" idx="1"/>
          </p:nvPr>
        </p:nvSpPr>
        <p:spPr/>
        <p:txBody>
          <a:bodyPr/>
          <a:lstStyle/>
          <a:p>
            <a:endParaRPr lang="en-DE" dirty="0"/>
          </a:p>
          <a:p>
            <a:endParaRPr lang="en-DE" dirty="0"/>
          </a:p>
          <a:p>
            <a:endParaRPr lang="en-DE" dirty="0"/>
          </a:p>
          <a:p>
            <a:r>
              <a:rPr lang="en-DE" dirty="0"/>
              <a:t>Gambler’s fallacy</a:t>
            </a:r>
          </a:p>
        </p:txBody>
      </p:sp>
      <p:pic>
        <p:nvPicPr>
          <p:cNvPr id="16" name="Picture 15">
            <a:extLst>
              <a:ext uri="{FF2B5EF4-FFF2-40B4-BE49-F238E27FC236}">
                <a16:creationId xmlns:a16="http://schemas.microsoft.com/office/drawing/2014/main" id="{41B7307C-C692-1648-A651-6C0413C3AB7E}"/>
              </a:ext>
            </a:extLst>
          </p:cNvPr>
          <p:cNvPicPr>
            <a:picLocks noChangeAspect="1"/>
          </p:cNvPicPr>
          <p:nvPr/>
        </p:nvPicPr>
        <p:blipFill>
          <a:blip r:embed="rId3"/>
          <a:stretch>
            <a:fillRect/>
          </a:stretch>
        </p:blipFill>
        <p:spPr>
          <a:xfrm>
            <a:off x="4589776" y="3006670"/>
            <a:ext cx="1283170" cy="1300279"/>
          </a:xfrm>
          <a:prstGeom prst="rect">
            <a:avLst/>
          </a:prstGeom>
        </p:spPr>
      </p:pic>
      <p:pic>
        <p:nvPicPr>
          <p:cNvPr id="17" name="Picture 16">
            <a:extLst>
              <a:ext uri="{FF2B5EF4-FFF2-40B4-BE49-F238E27FC236}">
                <a16:creationId xmlns:a16="http://schemas.microsoft.com/office/drawing/2014/main" id="{AC22A75A-16C8-EF43-822D-D82F6AD9E09B}"/>
              </a:ext>
            </a:extLst>
          </p:cNvPr>
          <p:cNvPicPr>
            <a:picLocks noChangeAspect="1"/>
          </p:cNvPicPr>
          <p:nvPr/>
        </p:nvPicPr>
        <p:blipFill>
          <a:blip r:embed="rId3"/>
          <a:stretch>
            <a:fillRect/>
          </a:stretch>
        </p:blipFill>
        <p:spPr>
          <a:xfrm>
            <a:off x="6019800" y="3006670"/>
            <a:ext cx="1283170" cy="1300279"/>
          </a:xfrm>
          <a:prstGeom prst="rect">
            <a:avLst/>
          </a:prstGeom>
        </p:spPr>
      </p:pic>
      <p:pic>
        <p:nvPicPr>
          <p:cNvPr id="18" name="Picture 17">
            <a:extLst>
              <a:ext uri="{FF2B5EF4-FFF2-40B4-BE49-F238E27FC236}">
                <a16:creationId xmlns:a16="http://schemas.microsoft.com/office/drawing/2014/main" id="{2C948216-C435-3841-9EBB-53BBEA6389B6}"/>
              </a:ext>
            </a:extLst>
          </p:cNvPr>
          <p:cNvPicPr>
            <a:picLocks noChangeAspect="1"/>
          </p:cNvPicPr>
          <p:nvPr/>
        </p:nvPicPr>
        <p:blipFill>
          <a:blip r:embed="rId3"/>
          <a:stretch>
            <a:fillRect/>
          </a:stretch>
        </p:blipFill>
        <p:spPr>
          <a:xfrm>
            <a:off x="7479830" y="3006670"/>
            <a:ext cx="1283170" cy="1300279"/>
          </a:xfrm>
          <a:prstGeom prst="rect">
            <a:avLst/>
          </a:prstGeom>
        </p:spPr>
      </p:pic>
      <p:pic>
        <p:nvPicPr>
          <p:cNvPr id="19" name="Picture 18">
            <a:extLst>
              <a:ext uri="{FF2B5EF4-FFF2-40B4-BE49-F238E27FC236}">
                <a16:creationId xmlns:a16="http://schemas.microsoft.com/office/drawing/2014/main" id="{5E737D36-ADCB-B84B-AE2F-C75D5377BF85}"/>
              </a:ext>
            </a:extLst>
          </p:cNvPr>
          <p:cNvPicPr>
            <a:picLocks noChangeAspect="1"/>
          </p:cNvPicPr>
          <p:nvPr/>
        </p:nvPicPr>
        <p:blipFill>
          <a:blip r:embed="rId3"/>
          <a:stretch>
            <a:fillRect/>
          </a:stretch>
        </p:blipFill>
        <p:spPr>
          <a:xfrm>
            <a:off x="8922655" y="3006670"/>
            <a:ext cx="1283170" cy="1300279"/>
          </a:xfrm>
          <a:prstGeom prst="rect">
            <a:avLst/>
          </a:prstGeom>
        </p:spPr>
      </p:pic>
      <p:sp>
        <p:nvSpPr>
          <p:cNvPr id="5" name="Content Placeholder 4">
            <a:extLst>
              <a:ext uri="{FF2B5EF4-FFF2-40B4-BE49-F238E27FC236}">
                <a16:creationId xmlns:a16="http://schemas.microsoft.com/office/drawing/2014/main" id="{42921049-1B52-5944-8561-B86AB4456147}"/>
              </a:ext>
            </a:extLst>
          </p:cNvPr>
          <p:cNvSpPr>
            <a:spLocks noGrp="1"/>
          </p:cNvSpPr>
          <p:nvPr>
            <p:ph sz="half" idx="2"/>
          </p:nvPr>
        </p:nvSpPr>
        <p:spPr/>
        <p:txBody>
          <a:bodyPr/>
          <a:lstStyle/>
          <a:p>
            <a:endParaRPr lang="en-DE" dirty="0"/>
          </a:p>
        </p:txBody>
      </p:sp>
      <p:sp>
        <p:nvSpPr>
          <p:cNvPr id="7" name="TextBox 6">
            <a:extLst>
              <a:ext uri="{FF2B5EF4-FFF2-40B4-BE49-F238E27FC236}">
                <a16:creationId xmlns:a16="http://schemas.microsoft.com/office/drawing/2014/main" id="{B1DB7D8F-B402-374F-866E-079716CB96D3}"/>
              </a:ext>
            </a:extLst>
          </p:cNvPr>
          <p:cNvSpPr txBox="1"/>
          <p:nvPr/>
        </p:nvSpPr>
        <p:spPr>
          <a:xfrm>
            <a:off x="10630434" y="3148977"/>
            <a:ext cx="673985" cy="1015663"/>
          </a:xfrm>
          <a:prstGeom prst="rect">
            <a:avLst/>
          </a:prstGeom>
          <a:noFill/>
        </p:spPr>
        <p:txBody>
          <a:bodyPr wrap="square" rtlCol="0">
            <a:spAutoFit/>
          </a:bodyPr>
          <a:lstStyle/>
          <a:p>
            <a:r>
              <a:rPr lang="en-DE" sz="6000" dirty="0"/>
              <a:t>?</a:t>
            </a:r>
          </a:p>
        </p:txBody>
      </p:sp>
    </p:spTree>
    <p:extLst>
      <p:ext uri="{BB962C8B-B14F-4D97-AF65-F5344CB8AC3E}">
        <p14:creationId xmlns:p14="http://schemas.microsoft.com/office/powerpoint/2010/main" val="13516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DDA6-59F3-6448-842C-096BD5FAF7AC}"/>
              </a:ext>
            </a:extLst>
          </p:cNvPr>
          <p:cNvSpPr>
            <a:spLocks noGrp="1"/>
          </p:cNvSpPr>
          <p:nvPr>
            <p:ph type="title"/>
          </p:nvPr>
        </p:nvSpPr>
        <p:spPr/>
        <p:txBody>
          <a:bodyPr/>
          <a:lstStyle/>
          <a:p>
            <a:r>
              <a:rPr lang="en-DE" dirty="0"/>
              <a:t>Heuristics and Biases</a:t>
            </a:r>
          </a:p>
        </p:txBody>
      </p:sp>
      <p:sp>
        <p:nvSpPr>
          <p:cNvPr id="3" name="Content Placeholder 2">
            <a:extLst>
              <a:ext uri="{FF2B5EF4-FFF2-40B4-BE49-F238E27FC236}">
                <a16:creationId xmlns:a16="http://schemas.microsoft.com/office/drawing/2014/main" id="{D0D4C03E-0F51-4B4D-82DE-37873ECBC303}"/>
              </a:ext>
            </a:extLst>
          </p:cNvPr>
          <p:cNvSpPr>
            <a:spLocks noGrp="1"/>
          </p:cNvSpPr>
          <p:nvPr>
            <p:ph sz="half" idx="1"/>
          </p:nvPr>
        </p:nvSpPr>
        <p:spPr/>
        <p:txBody>
          <a:bodyPr/>
          <a:lstStyle/>
          <a:p>
            <a:r>
              <a:rPr lang="en-DE" dirty="0"/>
              <a:t>Availibility bias</a:t>
            </a:r>
          </a:p>
          <a:p>
            <a:r>
              <a:rPr lang="en-DE" dirty="0"/>
              <a:t>Anchoring bias</a:t>
            </a:r>
          </a:p>
          <a:p>
            <a:r>
              <a:rPr lang="en-DE" dirty="0"/>
              <a:t>Conjunction fallacy</a:t>
            </a:r>
          </a:p>
          <a:p>
            <a:r>
              <a:rPr lang="en-DE" dirty="0"/>
              <a:t>Gambler’s fallacy</a:t>
            </a:r>
          </a:p>
        </p:txBody>
      </p:sp>
      <p:pic>
        <p:nvPicPr>
          <p:cNvPr id="6" name="Content Placeholder 5">
            <a:extLst>
              <a:ext uri="{FF2B5EF4-FFF2-40B4-BE49-F238E27FC236}">
                <a16:creationId xmlns:a16="http://schemas.microsoft.com/office/drawing/2014/main" id="{803BCDF4-A211-9649-9D01-2C871F108E00}"/>
              </a:ext>
            </a:extLst>
          </p:cNvPr>
          <p:cNvPicPr>
            <a:picLocks noGrp="1" noChangeAspect="1"/>
          </p:cNvPicPr>
          <p:nvPr>
            <p:ph sz="half" idx="2"/>
          </p:nvPr>
        </p:nvPicPr>
        <p:blipFill>
          <a:blip r:embed="rId3"/>
          <a:stretch>
            <a:fillRect/>
          </a:stretch>
        </p:blipFill>
        <p:spPr>
          <a:xfrm>
            <a:off x="6587331" y="1825625"/>
            <a:ext cx="4351338" cy="4351338"/>
          </a:xfrm>
        </p:spPr>
      </p:pic>
    </p:spTree>
    <p:extLst>
      <p:ext uri="{BB962C8B-B14F-4D97-AF65-F5344CB8AC3E}">
        <p14:creationId xmlns:p14="http://schemas.microsoft.com/office/powerpoint/2010/main" val="14015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E7B620-D004-AC46-BE4A-182FE481D039}"/>
              </a:ext>
            </a:extLst>
          </p:cNvPr>
          <p:cNvPicPr>
            <a:picLocks noChangeAspect="1"/>
          </p:cNvPicPr>
          <p:nvPr/>
        </p:nvPicPr>
        <p:blipFill>
          <a:blip r:embed="rId3"/>
          <a:stretch>
            <a:fillRect/>
          </a:stretch>
        </p:blipFill>
        <p:spPr>
          <a:xfrm>
            <a:off x="8942541" y="3278014"/>
            <a:ext cx="2794480" cy="2908800"/>
          </a:xfrm>
          <a:prstGeom prst="rect">
            <a:avLst/>
          </a:prstGeom>
        </p:spPr>
      </p:pic>
      <p:sp>
        <p:nvSpPr>
          <p:cNvPr id="2" name="Title 1">
            <a:extLst>
              <a:ext uri="{FF2B5EF4-FFF2-40B4-BE49-F238E27FC236}">
                <a16:creationId xmlns:a16="http://schemas.microsoft.com/office/drawing/2014/main" id="{2F4C8F6D-3322-2F41-8ACE-3727E0818FA1}"/>
              </a:ext>
            </a:extLst>
          </p:cNvPr>
          <p:cNvSpPr>
            <a:spLocks noGrp="1"/>
          </p:cNvSpPr>
          <p:nvPr>
            <p:ph type="title"/>
          </p:nvPr>
        </p:nvSpPr>
        <p:spPr/>
        <p:txBody>
          <a:bodyPr/>
          <a:lstStyle/>
          <a:p>
            <a:r>
              <a:rPr lang="en-GB" dirty="0"/>
              <a:t>The start of a revolution</a:t>
            </a:r>
            <a:endParaRPr lang="en-DE" dirty="0"/>
          </a:p>
        </p:txBody>
      </p:sp>
      <p:sp>
        <p:nvSpPr>
          <p:cNvPr id="3" name="Content Placeholder 2">
            <a:extLst>
              <a:ext uri="{FF2B5EF4-FFF2-40B4-BE49-F238E27FC236}">
                <a16:creationId xmlns:a16="http://schemas.microsoft.com/office/drawing/2014/main" id="{95D655A8-EE9A-6640-8A98-FE9A42CB8C38}"/>
              </a:ext>
            </a:extLst>
          </p:cNvPr>
          <p:cNvSpPr>
            <a:spLocks noGrp="1"/>
          </p:cNvSpPr>
          <p:nvPr>
            <p:ph sz="half" idx="1"/>
          </p:nvPr>
        </p:nvSpPr>
        <p:spPr>
          <a:xfrm>
            <a:off x="6351741" y="1968400"/>
            <a:ext cx="5181600" cy="4351338"/>
          </a:xfrm>
        </p:spPr>
        <p:txBody>
          <a:bodyPr>
            <a:normAutofit/>
          </a:bodyPr>
          <a:lstStyle/>
          <a:p>
            <a:r>
              <a:rPr lang="en-GB" dirty="0"/>
              <a:t>Time discounting &amp; self-control</a:t>
            </a:r>
          </a:p>
          <a:p>
            <a:r>
              <a:rPr lang="en-GB" dirty="0"/>
              <a:t>Endowment effect</a:t>
            </a:r>
          </a:p>
          <a:p>
            <a:r>
              <a:rPr lang="en-GB" dirty="0"/>
              <a:t>Mental accounting</a:t>
            </a:r>
          </a:p>
          <a:p>
            <a:r>
              <a:rPr lang="en-GB" dirty="0"/>
              <a:t>Sunk costs</a:t>
            </a:r>
          </a:p>
        </p:txBody>
      </p:sp>
      <p:sp>
        <p:nvSpPr>
          <p:cNvPr id="4" name="Content Placeholder 3">
            <a:extLst>
              <a:ext uri="{FF2B5EF4-FFF2-40B4-BE49-F238E27FC236}">
                <a16:creationId xmlns:a16="http://schemas.microsoft.com/office/drawing/2014/main" id="{05906561-A34F-7D49-92D6-65608C2F6079}"/>
              </a:ext>
            </a:extLst>
          </p:cNvPr>
          <p:cNvSpPr>
            <a:spLocks noGrp="1"/>
          </p:cNvSpPr>
          <p:nvPr>
            <p:ph sz="half" idx="2"/>
          </p:nvPr>
        </p:nvSpPr>
        <p:spPr>
          <a:xfrm>
            <a:off x="658659" y="1834976"/>
            <a:ext cx="5181600" cy="4351338"/>
          </a:xfrm>
        </p:spPr>
        <p:txBody>
          <a:bodyPr>
            <a:normAutofit/>
          </a:bodyPr>
          <a:lstStyle/>
          <a:p>
            <a:r>
              <a:rPr lang="en-DE" dirty="0"/>
              <a:t>Richard Thaler</a:t>
            </a:r>
          </a:p>
        </p:txBody>
      </p:sp>
      <p:pic>
        <p:nvPicPr>
          <p:cNvPr id="6" name="Picture 5">
            <a:extLst>
              <a:ext uri="{FF2B5EF4-FFF2-40B4-BE49-F238E27FC236}">
                <a16:creationId xmlns:a16="http://schemas.microsoft.com/office/drawing/2014/main" id="{0B980047-ABCB-F34D-AD9A-9D45A573391D}"/>
              </a:ext>
            </a:extLst>
          </p:cNvPr>
          <p:cNvPicPr>
            <a:picLocks noChangeAspect="1"/>
          </p:cNvPicPr>
          <p:nvPr/>
        </p:nvPicPr>
        <p:blipFill>
          <a:blip r:embed="rId4"/>
          <a:stretch>
            <a:fillRect/>
          </a:stretch>
        </p:blipFill>
        <p:spPr>
          <a:xfrm>
            <a:off x="3426998" y="2113724"/>
            <a:ext cx="2413261" cy="3609752"/>
          </a:xfrm>
          <a:prstGeom prst="rect">
            <a:avLst/>
          </a:prstGeom>
        </p:spPr>
      </p:pic>
      <p:sp>
        <p:nvSpPr>
          <p:cNvPr id="9" name="TextBox 8">
            <a:extLst>
              <a:ext uri="{FF2B5EF4-FFF2-40B4-BE49-F238E27FC236}">
                <a16:creationId xmlns:a16="http://schemas.microsoft.com/office/drawing/2014/main" id="{E32D5FB0-E8E4-2F43-AA4B-113036ACC510}"/>
              </a:ext>
            </a:extLst>
          </p:cNvPr>
          <p:cNvSpPr txBox="1"/>
          <p:nvPr/>
        </p:nvSpPr>
        <p:spPr>
          <a:xfrm>
            <a:off x="7193331" y="4732414"/>
            <a:ext cx="907621" cy="584775"/>
          </a:xfrm>
          <a:prstGeom prst="rect">
            <a:avLst/>
          </a:prstGeom>
          <a:noFill/>
        </p:spPr>
        <p:txBody>
          <a:bodyPr wrap="none" rtlCol="0">
            <a:spAutoFit/>
          </a:bodyPr>
          <a:lstStyle/>
          <a:p>
            <a:r>
              <a:rPr lang="en-DE" sz="3200" dirty="0"/>
              <a:t>SIFs</a:t>
            </a:r>
          </a:p>
        </p:txBody>
      </p:sp>
    </p:spTree>
    <p:extLst>
      <p:ext uri="{BB962C8B-B14F-4D97-AF65-F5344CB8AC3E}">
        <p14:creationId xmlns:p14="http://schemas.microsoft.com/office/powerpoint/2010/main" val="424351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EB7E-FBE2-F448-8ACA-D354FCEA9F15}"/>
              </a:ext>
            </a:extLst>
          </p:cNvPr>
          <p:cNvSpPr>
            <a:spLocks noGrp="1"/>
          </p:cNvSpPr>
          <p:nvPr>
            <p:ph type="title"/>
          </p:nvPr>
        </p:nvSpPr>
        <p:spPr/>
        <p:txBody>
          <a:bodyPr/>
          <a:lstStyle/>
          <a:p>
            <a:r>
              <a:rPr lang="en-DE" dirty="0"/>
              <a:t>Subfields</a:t>
            </a:r>
          </a:p>
        </p:txBody>
      </p:sp>
      <p:sp>
        <p:nvSpPr>
          <p:cNvPr id="3" name="Content Placeholder 2">
            <a:extLst>
              <a:ext uri="{FF2B5EF4-FFF2-40B4-BE49-F238E27FC236}">
                <a16:creationId xmlns:a16="http://schemas.microsoft.com/office/drawing/2014/main" id="{C5285494-73D9-4A4C-89DF-F9F6FAF69C2C}"/>
              </a:ext>
            </a:extLst>
          </p:cNvPr>
          <p:cNvSpPr>
            <a:spLocks noGrp="1"/>
          </p:cNvSpPr>
          <p:nvPr>
            <p:ph sz="half" idx="1"/>
          </p:nvPr>
        </p:nvSpPr>
        <p:spPr/>
        <p:txBody>
          <a:bodyPr/>
          <a:lstStyle/>
          <a:p>
            <a:r>
              <a:rPr lang="en-DE" dirty="0"/>
              <a:t>Behavioural Finance</a:t>
            </a:r>
          </a:p>
          <a:p>
            <a:endParaRPr lang="en-DE" dirty="0"/>
          </a:p>
        </p:txBody>
      </p:sp>
      <p:sp>
        <p:nvSpPr>
          <p:cNvPr id="4" name="Content Placeholder 3">
            <a:extLst>
              <a:ext uri="{FF2B5EF4-FFF2-40B4-BE49-F238E27FC236}">
                <a16:creationId xmlns:a16="http://schemas.microsoft.com/office/drawing/2014/main" id="{2553909B-625A-B043-8B78-89FA9E745B95}"/>
              </a:ext>
            </a:extLst>
          </p:cNvPr>
          <p:cNvSpPr>
            <a:spLocks noGrp="1"/>
          </p:cNvSpPr>
          <p:nvPr>
            <p:ph sz="half" idx="2"/>
          </p:nvPr>
        </p:nvSpPr>
        <p:spPr/>
        <p:txBody>
          <a:bodyPr/>
          <a:lstStyle/>
          <a:p>
            <a:r>
              <a:rPr lang="en-DE" dirty="0"/>
              <a:t>Behavioural Game Theory</a:t>
            </a:r>
          </a:p>
        </p:txBody>
      </p:sp>
      <p:pic>
        <p:nvPicPr>
          <p:cNvPr id="13" name="Picture 12">
            <a:extLst>
              <a:ext uri="{FF2B5EF4-FFF2-40B4-BE49-F238E27FC236}">
                <a16:creationId xmlns:a16="http://schemas.microsoft.com/office/drawing/2014/main" id="{C20DD7EF-A442-D84A-8388-DB72B84B9666}"/>
              </a:ext>
            </a:extLst>
          </p:cNvPr>
          <p:cNvPicPr>
            <a:picLocks noChangeAspect="1"/>
          </p:cNvPicPr>
          <p:nvPr/>
        </p:nvPicPr>
        <p:blipFill>
          <a:blip r:embed="rId3"/>
          <a:stretch>
            <a:fillRect/>
          </a:stretch>
        </p:blipFill>
        <p:spPr>
          <a:xfrm>
            <a:off x="838200" y="2559787"/>
            <a:ext cx="4485884" cy="2883014"/>
          </a:xfrm>
          <a:prstGeom prst="rect">
            <a:avLst/>
          </a:prstGeom>
        </p:spPr>
      </p:pic>
      <p:pic>
        <p:nvPicPr>
          <p:cNvPr id="16" name="Picture 15">
            <a:extLst>
              <a:ext uri="{FF2B5EF4-FFF2-40B4-BE49-F238E27FC236}">
                <a16:creationId xmlns:a16="http://schemas.microsoft.com/office/drawing/2014/main" id="{62165C0A-7629-2D4A-A524-70E3D83DB040}"/>
              </a:ext>
            </a:extLst>
          </p:cNvPr>
          <p:cNvPicPr>
            <a:picLocks noChangeAspect="1"/>
          </p:cNvPicPr>
          <p:nvPr/>
        </p:nvPicPr>
        <p:blipFill>
          <a:blip r:embed="rId4"/>
          <a:stretch>
            <a:fillRect/>
          </a:stretch>
        </p:blipFill>
        <p:spPr>
          <a:xfrm>
            <a:off x="6504773" y="2559787"/>
            <a:ext cx="5213120" cy="2883014"/>
          </a:xfrm>
          <a:prstGeom prst="rect">
            <a:avLst/>
          </a:prstGeom>
        </p:spPr>
      </p:pic>
    </p:spTree>
    <p:extLst>
      <p:ext uri="{BB962C8B-B14F-4D97-AF65-F5344CB8AC3E}">
        <p14:creationId xmlns:p14="http://schemas.microsoft.com/office/powerpoint/2010/main" val="155917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dissolv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3A4D-FD85-5245-A1BC-BC141138066F}"/>
              </a:ext>
            </a:extLst>
          </p:cNvPr>
          <p:cNvSpPr>
            <a:spLocks noGrp="1"/>
          </p:cNvSpPr>
          <p:nvPr>
            <p:ph type="title"/>
          </p:nvPr>
        </p:nvSpPr>
        <p:spPr/>
        <p:txBody>
          <a:bodyPr/>
          <a:lstStyle/>
          <a:p>
            <a:r>
              <a:rPr lang="en-DE" dirty="0"/>
              <a:t>The Future of Behavioural Economics</a:t>
            </a:r>
          </a:p>
        </p:txBody>
      </p:sp>
      <p:sp>
        <p:nvSpPr>
          <p:cNvPr id="3" name="Content Placeholder 2">
            <a:extLst>
              <a:ext uri="{FF2B5EF4-FFF2-40B4-BE49-F238E27FC236}">
                <a16:creationId xmlns:a16="http://schemas.microsoft.com/office/drawing/2014/main" id="{119D54FB-342E-C54F-B20F-4AB503BCAA75}"/>
              </a:ext>
            </a:extLst>
          </p:cNvPr>
          <p:cNvSpPr>
            <a:spLocks noGrp="1"/>
          </p:cNvSpPr>
          <p:nvPr>
            <p:ph sz="half" idx="1"/>
          </p:nvPr>
        </p:nvSpPr>
        <p:spPr>
          <a:xfrm>
            <a:off x="6248400" y="1690688"/>
            <a:ext cx="5181600" cy="4351338"/>
          </a:xfrm>
        </p:spPr>
        <p:txBody>
          <a:bodyPr>
            <a:normAutofit/>
          </a:bodyPr>
          <a:lstStyle/>
          <a:p>
            <a:r>
              <a:rPr lang="en-GB" dirty="0"/>
              <a:t>Two theories</a:t>
            </a:r>
            <a:br>
              <a:rPr lang="en-GB" dirty="0"/>
            </a:br>
            <a:r>
              <a:rPr lang="en-GB" dirty="0"/>
              <a:t>Normative vs Descriptive</a:t>
            </a:r>
          </a:p>
          <a:p>
            <a:r>
              <a:rPr lang="en-GB" dirty="0"/>
              <a:t>Evidence-based</a:t>
            </a:r>
          </a:p>
          <a:p>
            <a:r>
              <a:rPr lang="en-DE" dirty="0"/>
              <a:t>Experimental Economics</a:t>
            </a:r>
          </a:p>
        </p:txBody>
      </p:sp>
      <p:sp>
        <p:nvSpPr>
          <p:cNvPr id="4" name="Content Placeholder 3">
            <a:extLst>
              <a:ext uri="{FF2B5EF4-FFF2-40B4-BE49-F238E27FC236}">
                <a16:creationId xmlns:a16="http://schemas.microsoft.com/office/drawing/2014/main" id="{04AD9A47-D5E6-F742-89B7-2B766748779A}"/>
              </a:ext>
            </a:extLst>
          </p:cNvPr>
          <p:cNvSpPr>
            <a:spLocks noGrp="1"/>
          </p:cNvSpPr>
          <p:nvPr>
            <p:ph sz="half" idx="2"/>
          </p:nvPr>
        </p:nvSpPr>
        <p:spPr>
          <a:xfrm>
            <a:off x="838200" y="1690688"/>
            <a:ext cx="5181600" cy="4351338"/>
          </a:xfrm>
        </p:spPr>
        <p:txBody>
          <a:bodyPr>
            <a:normAutofit/>
          </a:bodyPr>
          <a:lstStyle/>
          <a:p>
            <a:r>
              <a:rPr lang="en-GB" dirty="0"/>
              <a:t>No real theory, just modifications of rational theory</a:t>
            </a:r>
          </a:p>
          <a:p>
            <a:r>
              <a:rPr lang="en-GB" dirty="0"/>
              <a:t>Models of decision-making not economic theory </a:t>
            </a:r>
          </a:p>
          <a:p>
            <a:r>
              <a:rPr lang="en-GB" dirty="0"/>
              <a:t>Economists don't like experiments</a:t>
            </a:r>
            <a:endParaRPr lang="en-DE" dirty="0"/>
          </a:p>
        </p:txBody>
      </p:sp>
    </p:spTree>
    <p:extLst>
      <p:ext uri="{BB962C8B-B14F-4D97-AF65-F5344CB8AC3E}">
        <p14:creationId xmlns:p14="http://schemas.microsoft.com/office/powerpoint/2010/main" val="155694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ssolv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dissolv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charRg st="53" end="76"/>
                                            </p:txEl>
                                          </p:spTgt>
                                        </p:tgtEl>
                                        <p:attrNameLst>
                                          <p:attrName>style.visibility</p:attrName>
                                        </p:attrNameLst>
                                      </p:cBhvr>
                                      <p:to>
                                        <p:strVal val="visible"/>
                                      </p:to>
                                    </p:set>
                                    <p:animEffect transition="in" filter="dissolve">
                                      <p:cBhvr>
                                        <p:cTn id="32" dur="500"/>
                                        <p:tgtEl>
                                          <p:spTgt spid="3">
                                            <p:txEl>
                                              <p:charRg st="53" end="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56D8-1AD3-DA45-A740-1D6A2ADA493E}"/>
              </a:ext>
            </a:extLst>
          </p:cNvPr>
          <p:cNvSpPr>
            <a:spLocks noGrp="1"/>
          </p:cNvSpPr>
          <p:nvPr>
            <p:ph type="title"/>
          </p:nvPr>
        </p:nvSpPr>
        <p:spPr/>
        <p:txBody>
          <a:bodyPr/>
          <a:lstStyle/>
          <a:p>
            <a:r>
              <a:rPr lang="en-DE" dirty="0"/>
              <a:t>Behavioural Science</a:t>
            </a:r>
          </a:p>
        </p:txBody>
      </p:sp>
      <p:sp>
        <p:nvSpPr>
          <p:cNvPr id="3" name="Content Placeholder 2">
            <a:extLst>
              <a:ext uri="{FF2B5EF4-FFF2-40B4-BE49-F238E27FC236}">
                <a16:creationId xmlns:a16="http://schemas.microsoft.com/office/drawing/2014/main" id="{113D5CF5-A2DD-D547-A532-F19571129DCB}"/>
              </a:ext>
            </a:extLst>
          </p:cNvPr>
          <p:cNvSpPr>
            <a:spLocks noGrp="1"/>
          </p:cNvSpPr>
          <p:nvPr>
            <p:ph sz="half" idx="1"/>
          </p:nvPr>
        </p:nvSpPr>
        <p:spPr/>
        <p:txBody>
          <a:bodyPr/>
          <a:lstStyle/>
          <a:p>
            <a:r>
              <a:rPr lang="en-GB" dirty="0"/>
              <a:t>Nudging </a:t>
            </a:r>
          </a:p>
          <a:p>
            <a:endParaRPr lang="en-DE" dirty="0"/>
          </a:p>
        </p:txBody>
      </p:sp>
      <p:pic>
        <p:nvPicPr>
          <p:cNvPr id="10" name="Content Placeholder 9">
            <a:extLst>
              <a:ext uri="{FF2B5EF4-FFF2-40B4-BE49-F238E27FC236}">
                <a16:creationId xmlns:a16="http://schemas.microsoft.com/office/drawing/2014/main" id="{EEECA73B-DC66-2443-9939-D10327AAF15F}"/>
              </a:ext>
            </a:extLst>
          </p:cNvPr>
          <p:cNvPicPr>
            <a:picLocks noGrp="1" noChangeAspect="1"/>
          </p:cNvPicPr>
          <p:nvPr>
            <p:ph sz="half" idx="2"/>
          </p:nvPr>
        </p:nvPicPr>
        <p:blipFill>
          <a:blip r:embed="rId3"/>
          <a:stretch>
            <a:fillRect/>
          </a:stretch>
        </p:blipFill>
        <p:spPr>
          <a:xfrm>
            <a:off x="7728558" y="1825625"/>
            <a:ext cx="3081055" cy="3574024"/>
          </a:xfrm>
        </p:spPr>
      </p:pic>
      <p:pic>
        <p:nvPicPr>
          <p:cNvPr id="12" name="Picture 11">
            <a:extLst>
              <a:ext uri="{FF2B5EF4-FFF2-40B4-BE49-F238E27FC236}">
                <a16:creationId xmlns:a16="http://schemas.microsoft.com/office/drawing/2014/main" id="{11D7E213-2F35-9442-9932-43550D6FC31F}"/>
              </a:ext>
            </a:extLst>
          </p:cNvPr>
          <p:cNvPicPr>
            <a:picLocks noChangeAspect="1"/>
          </p:cNvPicPr>
          <p:nvPr/>
        </p:nvPicPr>
        <p:blipFill>
          <a:blip r:embed="rId4"/>
          <a:stretch>
            <a:fillRect/>
          </a:stretch>
        </p:blipFill>
        <p:spPr>
          <a:xfrm>
            <a:off x="2440874" y="2519352"/>
            <a:ext cx="4658774" cy="2963884"/>
          </a:xfrm>
          <a:prstGeom prst="rect">
            <a:avLst/>
          </a:prstGeom>
        </p:spPr>
      </p:pic>
    </p:spTree>
    <p:extLst>
      <p:ext uri="{BB962C8B-B14F-4D97-AF65-F5344CB8AC3E}">
        <p14:creationId xmlns:p14="http://schemas.microsoft.com/office/powerpoint/2010/main" val="18647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2BDD2146-32EB-D54D-BE15-10576AB8B31E}"/>
              </a:ext>
            </a:extLst>
          </p:cNvPr>
          <p:cNvPicPr>
            <a:picLocks noChangeAspect="1"/>
          </p:cNvPicPr>
          <p:nvPr/>
        </p:nvPicPr>
        <p:blipFill>
          <a:blip r:embed="rId3"/>
          <a:stretch>
            <a:fillRect/>
          </a:stretch>
        </p:blipFill>
        <p:spPr>
          <a:xfrm>
            <a:off x="3785274" y="1147758"/>
            <a:ext cx="4621451" cy="4020663"/>
          </a:xfrm>
          <a:prstGeom prst="rect">
            <a:avLst/>
          </a:prstGeom>
        </p:spPr>
      </p:pic>
    </p:spTree>
    <p:extLst>
      <p:ext uri="{BB962C8B-B14F-4D97-AF65-F5344CB8AC3E}">
        <p14:creationId xmlns:p14="http://schemas.microsoft.com/office/powerpoint/2010/main" val="318828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963A0039-0E2E-5142-B903-0B0587166BFF}"/>
              </a:ext>
            </a:extLst>
          </p:cNvPr>
          <p:cNvPicPr>
            <a:picLocks noChangeAspect="1"/>
          </p:cNvPicPr>
          <p:nvPr/>
        </p:nvPicPr>
        <p:blipFill>
          <a:blip r:embed="rId3"/>
          <a:stretch>
            <a:fillRect/>
          </a:stretch>
        </p:blipFill>
        <p:spPr>
          <a:xfrm>
            <a:off x="3505200" y="1809750"/>
            <a:ext cx="5181600" cy="3238500"/>
          </a:xfrm>
          <a:prstGeom prst="rect">
            <a:avLst/>
          </a:prstGeom>
        </p:spPr>
      </p:pic>
    </p:spTree>
    <p:extLst>
      <p:ext uri="{BB962C8B-B14F-4D97-AF65-F5344CB8AC3E}">
        <p14:creationId xmlns:p14="http://schemas.microsoft.com/office/powerpoint/2010/main" val="1739800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70F6-508F-1147-90E6-EDB8D8DABDC1}"/>
              </a:ext>
            </a:extLst>
          </p:cNvPr>
          <p:cNvSpPr>
            <a:spLocks noGrp="1"/>
          </p:cNvSpPr>
          <p:nvPr>
            <p:ph type="title"/>
          </p:nvPr>
        </p:nvSpPr>
        <p:spPr>
          <a:xfrm>
            <a:off x="831850" y="1709738"/>
            <a:ext cx="10515600" cy="2261013"/>
          </a:xfrm>
        </p:spPr>
        <p:txBody>
          <a:bodyPr/>
          <a:lstStyle/>
          <a:p>
            <a:pPr algn="ctr"/>
            <a:r>
              <a:rPr lang="en-DE" dirty="0"/>
              <a:t>Thank you!</a:t>
            </a:r>
          </a:p>
        </p:txBody>
      </p:sp>
      <p:sp>
        <p:nvSpPr>
          <p:cNvPr id="3" name="Text Placeholder 2">
            <a:extLst>
              <a:ext uri="{FF2B5EF4-FFF2-40B4-BE49-F238E27FC236}">
                <a16:creationId xmlns:a16="http://schemas.microsoft.com/office/drawing/2014/main" id="{32C1FCAF-9CE5-B847-A6F6-2597BE0DC2C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11932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D5AF-8E1E-6B4A-8A10-72B268D2BFA7}"/>
              </a:ext>
            </a:extLst>
          </p:cNvPr>
          <p:cNvSpPr>
            <a:spLocks noGrp="1"/>
          </p:cNvSpPr>
          <p:nvPr>
            <p:ph type="title"/>
          </p:nvPr>
        </p:nvSpPr>
        <p:spPr/>
        <p:txBody>
          <a:bodyPr/>
          <a:lstStyle/>
          <a:p>
            <a:r>
              <a:rPr lang="en-DE" dirty="0"/>
              <a:t>Homo Economicus</a:t>
            </a:r>
          </a:p>
        </p:txBody>
      </p:sp>
      <p:sp>
        <p:nvSpPr>
          <p:cNvPr id="10" name="Content Placeholder 9">
            <a:extLst>
              <a:ext uri="{FF2B5EF4-FFF2-40B4-BE49-F238E27FC236}">
                <a16:creationId xmlns:a16="http://schemas.microsoft.com/office/drawing/2014/main" id="{F4103FEA-1DD9-554C-B492-CA7BE4420AC0}"/>
              </a:ext>
            </a:extLst>
          </p:cNvPr>
          <p:cNvSpPr>
            <a:spLocks noGrp="1"/>
          </p:cNvSpPr>
          <p:nvPr>
            <p:ph sz="half" idx="1"/>
          </p:nvPr>
        </p:nvSpPr>
        <p:spPr/>
        <p:txBody>
          <a:bodyPr/>
          <a:lstStyle/>
          <a:p>
            <a:pPr marL="0" indent="0">
              <a:buNone/>
            </a:pPr>
            <a:r>
              <a:rPr lang="en-GB" dirty="0">
                <a:sym typeface="Wingdings" pitchFamily="2" charset="2"/>
              </a:rPr>
              <a:t> Optimisers!</a:t>
            </a:r>
            <a:endParaRPr lang="en-GB" dirty="0"/>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r>
              <a:rPr lang="en-GB" dirty="0"/>
              <a:t>Know what's best</a:t>
            </a:r>
          </a:p>
          <a:p>
            <a:pPr marL="514350" indent="-514350">
              <a:buFont typeface="+mj-lt"/>
              <a:buAutoNum type="arabicPeriod"/>
            </a:pPr>
            <a:r>
              <a:rPr lang="en-GB" dirty="0"/>
              <a:t>Stable preferences</a:t>
            </a:r>
          </a:p>
          <a:p>
            <a:pPr marL="514350" indent="-514350">
              <a:buFont typeface="+mj-lt"/>
              <a:buAutoNum type="arabicPeriod"/>
            </a:pPr>
            <a:r>
              <a:rPr lang="en-GB" dirty="0"/>
              <a:t>Unbiased beliefs</a:t>
            </a:r>
          </a:p>
          <a:p>
            <a:pPr marL="514350" indent="-514350">
              <a:buFont typeface="+mj-lt"/>
              <a:buAutoNum type="arabicPeriod"/>
            </a:pPr>
            <a:r>
              <a:rPr lang="en-GB" dirty="0"/>
              <a:t>Self-interest</a:t>
            </a:r>
          </a:p>
          <a:p>
            <a:endParaRPr lang="en-DE" dirty="0"/>
          </a:p>
        </p:txBody>
      </p:sp>
      <p:pic>
        <p:nvPicPr>
          <p:cNvPr id="6" name="Content Placeholder 5">
            <a:extLst>
              <a:ext uri="{FF2B5EF4-FFF2-40B4-BE49-F238E27FC236}">
                <a16:creationId xmlns:a16="http://schemas.microsoft.com/office/drawing/2014/main" id="{C0EBB25B-D890-C84D-9D73-B558512CC6B4}"/>
              </a:ext>
            </a:extLst>
          </p:cNvPr>
          <p:cNvPicPr>
            <a:picLocks noGrp="1" noChangeAspect="1"/>
          </p:cNvPicPr>
          <p:nvPr>
            <p:ph sz="half" idx="2"/>
          </p:nvPr>
        </p:nvPicPr>
        <p:blipFill>
          <a:blip r:embed="rId3"/>
          <a:stretch>
            <a:fillRect/>
          </a:stretch>
        </p:blipFill>
        <p:spPr>
          <a:xfrm>
            <a:off x="6587331" y="1825625"/>
            <a:ext cx="4351338" cy="4351338"/>
          </a:xfrm>
        </p:spPr>
      </p:pic>
    </p:spTree>
    <p:extLst>
      <p:ext uri="{BB962C8B-B14F-4D97-AF65-F5344CB8AC3E}">
        <p14:creationId xmlns:p14="http://schemas.microsoft.com/office/powerpoint/2010/main" val="29395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dissolve">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dissolv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dissolve">
                                      <p:cBhvr>
                                        <p:cTn id="22" dur="500"/>
                                        <p:tgtEl>
                                          <p:spTgt spid="1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dissolve">
                                      <p:cBhvr>
                                        <p:cTn id="2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B58E-6509-384F-9F8A-4CA68FED6B52}"/>
              </a:ext>
            </a:extLst>
          </p:cNvPr>
          <p:cNvSpPr>
            <a:spLocks noGrp="1"/>
          </p:cNvSpPr>
          <p:nvPr>
            <p:ph type="title"/>
          </p:nvPr>
        </p:nvSpPr>
        <p:spPr/>
        <p:txBody>
          <a:bodyPr/>
          <a:lstStyle/>
          <a:p>
            <a:r>
              <a:rPr lang="en-DE" dirty="0"/>
              <a:t>Expected Utility Theory</a:t>
            </a:r>
          </a:p>
        </p:txBody>
      </p:sp>
      <p:pic>
        <p:nvPicPr>
          <p:cNvPr id="6" name="Content Placeholder 5">
            <a:extLst>
              <a:ext uri="{FF2B5EF4-FFF2-40B4-BE49-F238E27FC236}">
                <a16:creationId xmlns:a16="http://schemas.microsoft.com/office/drawing/2014/main" id="{B97334FD-AA34-4D4C-A8A1-05375687BFF5}"/>
              </a:ext>
            </a:extLst>
          </p:cNvPr>
          <p:cNvPicPr>
            <a:picLocks noGrp="1" noChangeAspect="1"/>
          </p:cNvPicPr>
          <p:nvPr>
            <p:ph sz="half" idx="1"/>
          </p:nvPr>
        </p:nvPicPr>
        <p:blipFill>
          <a:blip r:embed="rId3"/>
          <a:stretch>
            <a:fillRect/>
          </a:stretch>
        </p:blipFill>
        <p:spPr>
          <a:xfrm>
            <a:off x="6019800" y="1825625"/>
            <a:ext cx="5956300" cy="4078452"/>
          </a:xfrm>
        </p:spPr>
      </p:pic>
      <p:sp>
        <p:nvSpPr>
          <p:cNvPr id="7" name="Content Placeholder 3">
            <a:extLst>
              <a:ext uri="{FF2B5EF4-FFF2-40B4-BE49-F238E27FC236}">
                <a16:creationId xmlns:a16="http://schemas.microsoft.com/office/drawing/2014/main" id="{4A5CC348-D97E-0048-AB5E-DA9E1733B470}"/>
              </a:ext>
            </a:extLst>
          </p:cNvPr>
          <p:cNvSpPr txBox="1">
            <a:spLocks/>
          </p:cNvSpPr>
          <p:nvPr/>
        </p:nvSpPr>
        <p:spPr>
          <a:xfrm>
            <a:off x="838200" y="3702214"/>
            <a:ext cx="5181600" cy="22018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Completeness</a:t>
            </a:r>
          </a:p>
          <a:p>
            <a:r>
              <a:rPr lang="en-GB" dirty="0"/>
              <a:t>Transitivity</a:t>
            </a:r>
          </a:p>
          <a:p>
            <a:r>
              <a:rPr lang="en-GB" dirty="0"/>
              <a:t>Independence</a:t>
            </a:r>
          </a:p>
          <a:p>
            <a:r>
              <a:rPr lang="en-GB" dirty="0"/>
              <a:t>Continuity</a:t>
            </a:r>
          </a:p>
          <a:p>
            <a:r>
              <a:rPr lang="en-GB" dirty="0"/>
              <a:t>Reflexivity</a:t>
            </a:r>
          </a:p>
          <a:p>
            <a:endParaRPr lang="en-DE" dirty="0"/>
          </a:p>
        </p:txBody>
      </p:sp>
      <p:sp>
        <p:nvSpPr>
          <p:cNvPr id="11" name="Content Placeholder 3">
            <a:extLst>
              <a:ext uri="{FF2B5EF4-FFF2-40B4-BE49-F238E27FC236}">
                <a16:creationId xmlns:a16="http://schemas.microsoft.com/office/drawing/2014/main" id="{31F9A401-624F-7C4E-A47D-96DAAC1112F2}"/>
              </a:ext>
            </a:extLst>
          </p:cNvPr>
          <p:cNvSpPr txBox="1">
            <a:spLocks/>
          </p:cNvSpPr>
          <p:nvPr/>
        </p:nvSpPr>
        <p:spPr>
          <a:xfrm>
            <a:off x="838200" y="1690689"/>
            <a:ext cx="5181600" cy="1465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Risk aversion</a:t>
            </a:r>
          </a:p>
          <a:p>
            <a:r>
              <a:rPr lang="en-DE" dirty="0"/>
              <a:t>Preferences</a:t>
            </a:r>
          </a:p>
        </p:txBody>
      </p:sp>
    </p:spTree>
    <p:extLst>
      <p:ext uri="{BB962C8B-B14F-4D97-AF65-F5344CB8AC3E}">
        <p14:creationId xmlns:p14="http://schemas.microsoft.com/office/powerpoint/2010/main" val="332558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ssolv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dissolv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dissolv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dissolve">
                                      <p:cBhvr>
                                        <p:cTn id="3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1B1A0-36F2-2745-BAEF-326B6F3B0FEE}"/>
              </a:ext>
            </a:extLst>
          </p:cNvPr>
          <p:cNvSpPr>
            <a:spLocks noGrp="1"/>
          </p:cNvSpPr>
          <p:nvPr>
            <p:ph type="title"/>
          </p:nvPr>
        </p:nvSpPr>
        <p:spPr/>
        <p:txBody>
          <a:bodyPr/>
          <a:lstStyle/>
          <a:p>
            <a:r>
              <a:rPr lang="en-DE" dirty="0"/>
              <a:t>Prospect Theory</a:t>
            </a:r>
          </a:p>
        </p:txBody>
      </p:sp>
      <p:sp>
        <p:nvSpPr>
          <p:cNvPr id="3" name="Content Placeholder 2">
            <a:extLst>
              <a:ext uri="{FF2B5EF4-FFF2-40B4-BE49-F238E27FC236}">
                <a16:creationId xmlns:a16="http://schemas.microsoft.com/office/drawing/2014/main" id="{C435D169-F394-974F-9183-BD102A166C49}"/>
              </a:ext>
            </a:extLst>
          </p:cNvPr>
          <p:cNvSpPr>
            <a:spLocks noGrp="1"/>
          </p:cNvSpPr>
          <p:nvPr>
            <p:ph sz="half" idx="1"/>
          </p:nvPr>
        </p:nvSpPr>
        <p:spPr/>
        <p:txBody>
          <a:bodyPr>
            <a:normAutofit/>
          </a:bodyPr>
          <a:lstStyle/>
          <a:p>
            <a:r>
              <a:rPr lang="en-GB" dirty="0"/>
              <a:t>Reduced sensibility</a:t>
            </a:r>
          </a:p>
          <a:p>
            <a:r>
              <a:rPr lang="en-GB" dirty="0"/>
              <a:t>Reference dependence</a:t>
            </a:r>
          </a:p>
          <a:p>
            <a:r>
              <a:rPr lang="en-GB" dirty="0"/>
              <a:t>Loss aversion</a:t>
            </a:r>
          </a:p>
        </p:txBody>
      </p:sp>
      <p:pic>
        <p:nvPicPr>
          <p:cNvPr id="6" name="Content Placeholder 5">
            <a:extLst>
              <a:ext uri="{FF2B5EF4-FFF2-40B4-BE49-F238E27FC236}">
                <a16:creationId xmlns:a16="http://schemas.microsoft.com/office/drawing/2014/main" id="{9753C7CC-E812-3043-9E0E-DD72D4BB86BA}"/>
              </a:ext>
            </a:extLst>
          </p:cNvPr>
          <p:cNvPicPr>
            <a:picLocks noGrp="1" noChangeAspect="1"/>
          </p:cNvPicPr>
          <p:nvPr>
            <p:ph sz="half" idx="2"/>
          </p:nvPr>
        </p:nvPicPr>
        <p:blipFill>
          <a:blip r:embed="rId2"/>
          <a:stretch>
            <a:fillRect/>
          </a:stretch>
        </p:blipFill>
        <p:spPr>
          <a:xfrm>
            <a:off x="6172202" y="1605881"/>
            <a:ext cx="5727700" cy="4324129"/>
          </a:xfrm>
        </p:spPr>
      </p:pic>
    </p:spTree>
    <p:extLst>
      <p:ext uri="{BB962C8B-B14F-4D97-AF65-F5344CB8AC3E}">
        <p14:creationId xmlns:p14="http://schemas.microsoft.com/office/powerpoint/2010/main" val="27466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7A040-AFBD-DE46-AEF5-1C43A1293B84}"/>
              </a:ext>
            </a:extLst>
          </p:cNvPr>
          <p:cNvSpPr>
            <a:spLocks noGrp="1"/>
          </p:cNvSpPr>
          <p:nvPr>
            <p:ph type="title"/>
          </p:nvPr>
        </p:nvSpPr>
        <p:spPr/>
        <p:txBody>
          <a:bodyPr/>
          <a:lstStyle/>
          <a:p>
            <a:r>
              <a:rPr lang="en-DE" dirty="0"/>
              <a:t>Expected Value</a:t>
            </a:r>
          </a:p>
        </p:txBody>
      </p:sp>
      <p:sp>
        <p:nvSpPr>
          <p:cNvPr id="3" name="Content Placeholder 2">
            <a:extLst>
              <a:ext uri="{FF2B5EF4-FFF2-40B4-BE49-F238E27FC236}">
                <a16:creationId xmlns:a16="http://schemas.microsoft.com/office/drawing/2014/main" id="{58EC010B-B818-484E-85FB-F75F89FEB160}"/>
              </a:ext>
            </a:extLst>
          </p:cNvPr>
          <p:cNvSpPr>
            <a:spLocks noGrp="1"/>
          </p:cNvSpPr>
          <p:nvPr>
            <p:ph sz="half" idx="1"/>
          </p:nvPr>
        </p:nvSpPr>
        <p:spPr/>
        <p:txBody>
          <a:bodyPr/>
          <a:lstStyle/>
          <a:p>
            <a:r>
              <a:rPr lang="en-GB" dirty="0"/>
              <a:t>I</a:t>
            </a:r>
            <a:r>
              <a:rPr lang="en-DE" dirty="0"/>
              <a:t>f tail on the first toss,</a:t>
            </a:r>
            <a:br>
              <a:rPr lang="en-DE" dirty="0"/>
            </a:br>
            <a:r>
              <a:rPr lang="en-DE" dirty="0"/>
              <a:t>E = 1/2 * 2</a:t>
            </a:r>
          </a:p>
          <a:p>
            <a:r>
              <a:rPr lang="en-DE" dirty="0"/>
              <a:t>If tail on the second toss, </a:t>
            </a:r>
            <a:br>
              <a:rPr lang="en-DE" dirty="0"/>
            </a:br>
            <a:r>
              <a:rPr lang="en-DE" dirty="0"/>
              <a:t>E = 1/2 * 2 + 1/4 * 4</a:t>
            </a:r>
          </a:p>
          <a:p>
            <a:r>
              <a:rPr lang="en-GB" dirty="0"/>
              <a:t>E</a:t>
            </a:r>
            <a:r>
              <a:rPr lang="en-DE" dirty="0"/>
              <a:t>tc…</a:t>
            </a:r>
          </a:p>
          <a:p>
            <a:endParaRPr lang="en-DE" dirty="0"/>
          </a:p>
        </p:txBody>
      </p:sp>
      <p:pic>
        <p:nvPicPr>
          <p:cNvPr id="6" name="Content Placeholder 5">
            <a:extLst>
              <a:ext uri="{FF2B5EF4-FFF2-40B4-BE49-F238E27FC236}">
                <a16:creationId xmlns:a16="http://schemas.microsoft.com/office/drawing/2014/main" id="{3339AFFC-2B81-F948-97AA-8625DC7EBF41}"/>
              </a:ext>
            </a:extLst>
          </p:cNvPr>
          <p:cNvPicPr>
            <a:picLocks noGrp="1" noChangeAspect="1"/>
          </p:cNvPicPr>
          <p:nvPr>
            <p:ph sz="half" idx="2"/>
          </p:nvPr>
        </p:nvPicPr>
        <p:blipFill>
          <a:blip r:embed="rId2"/>
          <a:stretch>
            <a:fillRect/>
          </a:stretch>
        </p:blipFill>
        <p:spPr>
          <a:xfrm>
            <a:off x="4325317" y="3893949"/>
            <a:ext cx="7154187" cy="2075598"/>
          </a:xfr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B80AE3D5-D74F-334F-A45D-74250C947870}"/>
                  </a:ext>
                </a:extLst>
              </p14:cNvPr>
              <p14:cNvContentPartPr/>
              <p14:nvPr/>
            </p14:nvContentPartPr>
            <p14:xfrm>
              <a:off x="4478229" y="5469004"/>
              <a:ext cx="1744200" cy="609120"/>
            </p14:xfrm>
          </p:contentPart>
        </mc:Choice>
        <mc:Fallback>
          <p:pic>
            <p:nvPicPr>
              <p:cNvPr id="11" name="Ink 10">
                <a:extLst>
                  <a:ext uri="{FF2B5EF4-FFF2-40B4-BE49-F238E27FC236}">
                    <a16:creationId xmlns:a16="http://schemas.microsoft.com/office/drawing/2014/main" id="{B80AE3D5-D74F-334F-A45D-74250C947870}"/>
                  </a:ext>
                </a:extLst>
              </p:cNvPr>
              <p:cNvPicPr/>
              <p:nvPr/>
            </p:nvPicPr>
            <p:blipFill>
              <a:blip r:embed="rId4"/>
              <a:stretch>
                <a:fillRect/>
              </a:stretch>
            </p:blipFill>
            <p:spPr>
              <a:xfrm>
                <a:off x="4460589" y="5451364"/>
                <a:ext cx="1779840" cy="644760"/>
              </a:xfrm>
              <a:prstGeom prst="rect">
                <a:avLst/>
              </a:prstGeom>
            </p:spPr>
          </p:pic>
        </mc:Fallback>
      </mc:AlternateContent>
      <p:sp>
        <p:nvSpPr>
          <p:cNvPr id="12" name="TextBox 11">
            <a:extLst>
              <a:ext uri="{FF2B5EF4-FFF2-40B4-BE49-F238E27FC236}">
                <a16:creationId xmlns:a16="http://schemas.microsoft.com/office/drawing/2014/main" id="{9C962E9D-DCE8-FC47-91ED-F1A4D4EB4293}"/>
              </a:ext>
            </a:extLst>
          </p:cNvPr>
          <p:cNvSpPr txBox="1"/>
          <p:nvPr/>
        </p:nvSpPr>
        <p:spPr>
          <a:xfrm>
            <a:off x="6222429" y="1825625"/>
            <a:ext cx="5580625" cy="1077218"/>
          </a:xfrm>
          <a:prstGeom prst="rect">
            <a:avLst/>
          </a:prstGeom>
          <a:noFill/>
        </p:spPr>
        <p:txBody>
          <a:bodyPr wrap="square" rtlCol="0">
            <a:spAutoFit/>
          </a:bodyPr>
          <a:lstStyle/>
          <a:p>
            <a:r>
              <a:rPr lang="en-DE" sz="3200" dirty="0"/>
              <a:t>You should be willing to pay a very very large amount!!</a:t>
            </a:r>
          </a:p>
        </p:txBody>
      </p:sp>
    </p:spTree>
    <p:extLst>
      <p:ext uri="{BB962C8B-B14F-4D97-AF65-F5344CB8AC3E}">
        <p14:creationId xmlns:p14="http://schemas.microsoft.com/office/powerpoint/2010/main" val="425487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AC37-4F92-614C-BAB4-492BB5D8AD4D}"/>
              </a:ext>
            </a:extLst>
          </p:cNvPr>
          <p:cNvSpPr>
            <a:spLocks noGrp="1"/>
          </p:cNvSpPr>
          <p:nvPr>
            <p:ph type="title"/>
          </p:nvPr>
        </p:nvSpPr>
        <p:spPr/>
        <p:txBody>
          <a:bodyPr/>
          <a:lstStyle/>
          <a:p>
            <a:r>
              <a:rPr lang="en-DE" dirty="0"/>
              <a:t>St Petersbourg Paradox</a:t>
            </a:r>
          </a:p>
        </p:txBody>
      </p:sp>
      <p:sp>
        <p:nvSpPr>
          <p:cNvPr id="3" name="Content Placeholder 2">
            <a:extLst>
              <a:ext uri="{FF2B5EF4-FFF2-40B4-BE49-F238E27FC236}">
                <a16:creationId xmlns:a16="http://schemas.microsoft.com/office/drawing/2014/main" id="{EB305D06-E463-5D46-B6BA-FB398B85BF1E}"/>
              </a:ext>
            </a:extLst>
          </p:cNvPr>
          <p:cNvSpPr>
            <a:spLocks noGrp="1"/>
          </p:cNvSpPr>
          <p:nvPr>
            <p:ph sz="half" idx="1"/>
          </p:nvPr>
        </p:nvSpPr>
        <p:spPr>
          <a:xfrm>
            <a:off x="838199" y="1825625"/>
            <a:ext cx="10515599" cy="2808368"/>
          </a:xfrm>
        </p:spPr>
        <p:txBody>
          <a:bodyPr/>
          <a:lstStyle/>
          <a:p>
            <a:r>
              <a:rPr lang="en-DE" dirty="0"/>
              <a:t>A casino offers a game of chance. A coin is tossed and each time it lands on heads, you win 2€. </a:t>
            </a:r>
            <a:br>
              <a:rPr lang="en-DE" dirty="0"/>
            </a:br>
            <a:r>
              <a:rPr lang="en-GB" dirty="0"/>
              <a:t>A</a:t>
            </a:r>
            <a:r>
              <a:rPr lang="en-DE" dirty="0"/>
              <a:t>s soon as it lands a tail, the game ends and you pocket the money earned so far. </a:t>
            </a:r>
          </a:p>
          <a:p>
            <a:endParaRPr lang="en-DE" dirty="0"/>
          </a:p>
          <a:p>
            <a:r>
              <a:rPr lang="en-DE" dirty="0"/>
              <a:t>How much would you pay to play this game?</a:t>
            </a:r>
          </a:p>
        </p:txBody>
      </p:sp>
      <p:sp>
        <p:nvSpPr>
          <p:cNvPr id="4" name="Content Placeholder 3">
            <a:extLst>
              <a:ext uri="{FF2B5EF4-FFF2-40B4-BE49-F238E27FC236}">
                <a16:creationId xmlns:a16="http://schemas.microsoft.com/office/drawing/2014/main" id="{D837E42C-A011-E74A-9F8C-19E64FEC85C6}"/>
              </a:ext>
            </a:extLst>
          </p:cNvPr>
          <p:cNvSpPr>
            <a:spLocks noGrp="1"/>
          </p:cNvSpPr>
          <p:nvPr>
            <p:ph sz="half" idx="2"/>
          </p:nvPr>
        </p:nvSpPr>
        <p:spPr>
          <a:xfrm>
            <a:off x="838199" y="4633993"/>
            <a:ext cx="10515601" cy="1542970"/>
          </a:xfrm>
        </p:spPr>
        <p:txBody>
          <a:bodyPr/>
          <a:lstStyle/>
          <a:p>
            <a:endParaRPr lang="en-DE" dirty="0"/>
          </a:p>
          <a:p>
            <a:endParaRPr lang="en-DE" dirty="0"/>
          </a:p>
        </p:txBody>
      </p:sp>
    </p:spTree>
    <p:extLst>
      <p:ext uri="{BB962C8B-B14F-4D97-AF65-F5344CB8AC3E}">
        <p14:creationId xmlns:p14="http://schemas.microsoft.com/office/powerpoint/2010/main" val="423660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A42F-1173-F944-A8D3-E6908DAB77BD}"/>
              </a:ext>
            </a:extLst>
          </p:cNvPr>
          <p:cNvSpPr>
            <a:spLocks noGrp="1"/>
          </p:cNvSpPr>
          <p:nvPr>
            <p:ph type="title"/>
          </p:nvPr>
        </p:nvSpPr>
        <p:spPr/>
        <p:txBody>
          <a:bodyPr/>
          <a:lstStyle/>
          <a:p>
            <a:r>
              <a:rPr lang="en-DE" dirty="0"/>
              <a:t>Bounded Rationality</a:t>
            </a:r>
          </a:p>
        </p:txBody>
      </p:sp>
      <p:sp>
        <p:nvSpPr>
          <p:cNvPr id="3" name="Content Placeholder 2">
            <a:extLst>
              <a:ext uri="{FF2B5EF4-FFF2-40B4-BE49-F238E27FC236}">
                <a16:creationId xmlns:a16="http://schemas.microsoft.com/office/drawing/2014/main" id="{77569890-1CC5-864B-B196-1BB884A89C6A}"/>
              </a:ext>
            </a:extLst>
          </p:cNvPr>
          <p:cNvSpPr>
            <a:spLocks noGrp="1"/>
          </p:cNvSpPr>
          <p:nvPr>
            <p:ph sz="half" idx="1"/>
          </p:nvPr>
        </p:nvSpPr>
        <p:spPr/>
        <p:txBody>
          <a:bodyPr>
            <a:normAutofit/>
          </a:bodyPr>
          <a:lstStyle/>
          <a:p>
            <a:r>
              <a:rPr lang="en-DE" dirty="0"/>
              <a:t>Herbert Simon</a:t>
            </a:r>
          </a:p>
          <a:p>
            <a:pPr lvl="1"/>
            <a:r>
              <a:rPr lang="en-DE" dirty="0"/>
              <a:t>Cognitive constraints</a:t>
            </a:r>
          </a:p>
          <a:p>
            <a:pPr lvl="1"/>
            <a:r>
              <a:rPr lang="en-DE" dirty="0"/>
              <a:t>Time constraints</a:t>
            </a:r>
          </a:p>
          <a:p>
            <a:pPr lvl="1"/>
            <a:endParaRPr lang="en-DE" dirty="0"/>
          </a:p>
          <a:p>
            <a:r>
              <a:rPr lang="en-DE" dirty="0"/>
              <a:t>Optimizing vs. </a:t>
            </a:r>
            <a:r>
              <a:rPr lang="en-DE" i="1" dirty="0"/>
              <a:t>Satisficing</a:t>
            </a:r>
          </a:p>
        </p:txBody>
      </p:sp>
      <p:pic>
        <p:nvPicPr>
          <p:cNvPr id="9" name="Content Placeholder 8">
            <a:extLst>
              <a:ext uri="{FF2B5EF4-FFF2-40B4-BE49-F238E27FC236}">
                <a16:creationId xmlns:a16="http://schemas.microsoft.com/office/drawing/2014/main" id="{0B5D2FA7-F8C9-6643-9326-0BF2FA1C5170}"/>
              </a:ext>
            </a:extLst>
          </p:cNvPr>
          <p:cNvPicPr>
            <a:picLocks noGrp="1" noChangeAspect="1"/>
          </p:cNvPicPr>
          <p:nvPr>
            <p:ph sz="half" idx="2"/>
          </p:nvPr>
        </p:nvPicPr>
        <p:blipFill>
          <a:blip r:embed="rId3"/>
          <a:stretch>
            <a:fillRect/>
          </a:stretch>
        </p:blipFill>
        <p:spPr>
          <a:xfrm>
            <a:off x="4900076" y="2486025"/>
            <a:ext cx="6872824" cy="3546475"/>
          </a:xfrm>
        </p:spPr>
      </p:pic>
      <p:pic>
        <p:nvPicPr>
          <p:cNvPr id="11" name="Picture 10">
            <a:extLst>
              <a:ext uri="{FF2B5EF4-FFF2-40B4-BE49-F238E27FC236}">
                <a16:creationId xmlns:a16="http://schemas.microsoft.com/office/drawing/2014/main" id="{E877370B-124F-9E48-ADF7-A21E684CFD81}"/>
              </a:ext>
            </a:extLst>
          </p:cNvPr>
          <p:cNvPicPr>
            <a:picLocks noChangeAspect="1"/>
          </p:cNvPicPr>
          <p:nvPr/>
        </p:nvPicPr>
        <p:blipFill>
          <a:blip r:embed="rId4"/>
          <a:stretch>
            <a:fillRect/>
          </a:stretch>
        </p:blipFill>
        <p:spPr>
          <a:xfrm>
            <a:off x="10807014" y="4584700"/>
            <a:ext cx="675976" cy="749300"/>
          </a:xfrm>
          <a:prstGeom prst="rect">
            <a:avLst/>
          </a:prstGeom>
        </p:spPr>
      </p:pic>
      <p:pic>
        <p:nvPicPr>
          <p:cNvPr id="13" name="Picture 12">
            <a:extLst>
              <a:ext uri="{FF2B5EF4-FFF2-40B4-BE49-F238E27FC236}">
                <a16:creationId xmlns:a16="http://schemas.microsoft.com/office/drawing/2014/main" id="{2265BBE0-A67A-7045-8645-930F8320D92A}"/>
              </a:ext>
            </a:extLst>
          </p:cNvPr>
          <p:cNvPicPr>
            <a:picLocks noChangeAspect="1"/>
          </p:cNvPicPr>
          <p:nvPr/>
        </p:nvPicPr>
        <p:blipFill>
          <a:blip r:embed="rId5"/>
          <a:stretch>
            <a:fillRect/>
          </a:stretch>
        </p:blipFill>
        <p:spPr>
          <a:xfrm>
            <a:off x="10925756" y="2578100"/>
            <a:ext cx="662993" cy="850900"/>
          </a:xfrm>
          <a:prstGeom prst="rect">
            <a:avLst/>
          </a:prstGeom>
        </p:spPr>
      </p:pic>
    </p:spTree>
    <p:extLst>
      <p:ext uri="{BB962C8B-B14F-4D97-AF65-F5344CB8AC3E}">
        <p14:creationId xmlns:p14="http://schemas.microsoft.com/office/powerpoint/2010/main" val="268240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9">
            <a:extLst>
              <a:ext uri="{FF2B5EF4-FFF2-40B4-BE49-F238E27FC236}">
                <a16:creationId xmlns:a16="http://schemas.microsoft.com/office/drawing/2014/main" id="{D513AAB4-0978-5549-BA9A-972381DF2DA5}"/>
              </a:ext>
            </a:extLst>
          </p:cNvPr>
          <p:cNvPicPr>
            <a:picLocks noChangeAspect="1"/>
          </p:cNvPicPr>
          <p:nvPr/>
        </p:nvPicPr>
        <p:blipFill>
          <a:blip r:embed="rId3"/>
          <a:stretch>
            <a:fillRect/>
          </a:stretch>
        </p:blipFill>
        <p:spPr>
          <a:xfrm>
            <a:off x="1502089" y="1224098"/>
            <a:ext cx="9543422" cy="1385334"/>
          </a:xfrm>
          <a:prstGeom prst="rect">
            <a:avLst/>
          </a:prstGeom>
        </p:spPr>
      </p:pic>
      <p:pic>
        <p:nvPicPr>
          <p:cNvPr id="4" name="Picture 3">
            <a:extLst>
              <a:ext uri="{FF2B5EF4-FFF2-40B4-BE49-F238E27FC236}">
                <a16:creationId xmlns:a16="http://schemas.microsoft.com/office/drawing/2014/main" id="{BEBB0747-BD87-A94D-A417-09B8829592FE}"/>
              </a:ext>
            </a:extLst>
          </p:cNvPr>
          <p:cNvPicPr>
            <a:picLocks noChangeAspect="1"/>
          </p:cNvPicPr>
          <p:nvPr/>
        </p:nvPicPr>
        <p:blipFill>
          <a:blip r:embed="rId4"/>
          <a:stretch>
            <a:fillRect/>
          </a:stretch>
        </p:blipFill>
        <p:spPr>
          <a:xfrm>
            <a:off x="1600200" y="2797765"/>
            <a:ext cx="9347200" cy="1358900"/>
          </a:xfrm>
          <a:prstGeom prst="rect">
            <a:avLst/>
          </a:prstGeom>
        </p:spPr>
      </p:pic>
      <p:pic>
        <p:nvPicPr>
          <p:cNvPr id="6" name="Picture 5">
            <a:extLst>
              <a:ext uri="{FF2B5EF4-FFF2-40B4-BE49-F238E27FC236}">
                <a16:creationId xmlns:a16="http://schemas.microsoft.com/office/drawing/2014/main" id="{749F1736-9A07-3844-BAAC-E826F21B5FF6}"/>
              </a:ext>
            </a:extLst>
          </p:cNvPr>
          <p:cNvPicPr>
            <a:picLocks noChangeAspect="1"/>
          </p:cNvPicPr>
          <p:nvPr/>
        </p:nvPicPr>
        <p:blipFill>
          <a:blip r:embed="rId5"/>
          <a:stretch>
            <a:fillRect/>
          </a:stretch>
        </p:blipFill>
        <p:spPr>
          <a:xfrm>
            <a:off x="1698311" y="4226001"/>
            <a:ext cx="9039539" cy="1657043"/>
          </a:xfrm>
          <a:prstGeom prst="rect">
            <a:avLst/>
          </a:prstGeom>
        </p:spPr>
      </p:pic>
    </p:spTree>
    <p:extLst>
      <p:ext uri="{BB962C8B-B14F-4D97-AF65-F5344CB8AC3E}">
        <p14:creationId xmlns:p14="http://schemas.microsoft.com/office/powerpoint/2010/main" val="197664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E362-C54B-0741-B6FB-4D6E165EAA1A}"/>
              </a:ext>
            </a:extLst>
          </p:cNvPr>
          <p:cNvSpPr>
            <a:spLocks noGrp="1"/>
          </p:cNvSpPr>
          <p:nvPr>
            <p:ph type="ctrTitle"/>
          </p:nvPr>
        </p:nvSpPr>
        <p:spPr/>
        <p:txBody>
          <a:bodyPr/>
          <a:lstStyle/>
          <a:p>
            <a:r>
              <a:rPr lang="en-DE" dirty="0"/>
              <a:t>1. Knows what’s best</a:t>
            </a:r>
          </a:p>
        </p:txBody>
      </p:sp>
      <p:sp>
        <p:nvSpPr>
          <p:cNvPr id="3" name="Subtitle 2">
            <a:extLst>
              <a:ext uri="{FF2B5EF4-FFF2-40B4-BE49-F238E27FC236}">
                <a16:creationId xmlns:a16="http://schemas.microsoft.com/office/drawing/2014/main" id="{2906088B-6CD2-0746-9792-6D5AE66EEB76}"/>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033364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D5F-7D39-AD4B-9366-524D0222D23A}"/>
              </a:ext>
            </a:extLst>
          </p:cNvPr>
          <p:cNvSpPr>
            <a:spLocks noGrp="1"/>
          </p:cNvSpPr>
          <p:nvPr>
            <p:ph type="title"/>
          </p:nvPr>
        </p:nvSpPr>
        <p:spPr/>
        <p:txBody>
          <a:bodyPr/>
          <a:lstStyle/>
          <a:p>
            <a:r>
              <a:rPr lang="en-DE" dirty="0"/>
              <a:t>Choice overload</a:t>
            </a:r>
          </a:p>
        </p:txBody>
      </p:sp>
      <p:pic>
        <p:nvPicPr>
          <p:cNvPr id="6" name="Content Placeholder 5">
            <a:extLst>
              <a:ext uri="{FF2B5EF4-FFF2-40B4-BE49-F238E27FC236}">
                <a16:creationId xmlns:a16="http://schemas.microsoft.com/office/drawing/2014/main" id="{9E00AC93-73A2-564D-8BDB-4E1DF543D122}"/>
              </a:ext>
            </a:extLst>
          </p:cNvPr>
          <p:cNvPicPr>
            <a:picLocks noGrp="1" noChangeAspect="1"/>
          </p:cNvPicPr>
          <p:nvPr>
            <p:ph sz="half" idx="2"/>
          </p:nvPr>
        </p:nvPicPr>
        <p:blipFill>
          <a:blip r:embed="rId3"/>
          <a:stretch>
            <a:fillRect/>
          </a:stretch>
        </p:blipFill>
        <p:spPr>
          <a:xfrm>
            <a:off x="3429000" y="1934113"/>
            <a:ext cx="5875149" cy="3916766"/>
          </a:xfrm>
        </p:spPr>
      </p:pic>
      <p:sp>
        <p:nvSpPr>
          <p:cNvPr id="8" name="Content Placeholder 7">
            <a:extLst>
              <a:ext uri="{FF2B5EF4-FFF2-40B4-BE49-F238E27FC236}">
                <a16:creationId xmlns:a16="http://schemas.microsoft.com/office/drawing/2014/main" id="{9EED1151-24CA-5349-91F6-BC163CDE120D}"/>
              </a:ext>
            </a:extLst>
          </p:cNvPr>
          <p:cNvSpPr>
            <a:spLocks noGrp="1"/>
          </p:cNvSpPr>
          <p:nvPr>
            <p:ph sz="half" idx="1"/>
          </p:nvPr>
        </p:nvSpPr>
        <p:spPr/>
        <p:txBody>
          <a:bodyPr/>
          <a:lstStyle/>
          <a:p>
            <a:endParaRPr lang="en-DE"/>
          </a:p>
        </p:txBody>
      </p:sp>
    </p:spTree>
    <p:extLst>
      <p:ext uri="{BB962C8B-B14F-4D97-AF65-F5344CB8AC3E}">
        <p14:creationId xmlns:p14="http://schemas.microsoft.com/office/powerpoint/2010/main" val="413532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7064-21DD-D241-8D89-3BBC0B719F31}"/>
              </a:ext>
            </a:extLst>
          </p:cNvPr>
          <p:cNvSpPr>
            <a:spLocks noGrp="1"/>
          </p:cNvSpPr>
          <p:nvPr>
            <p:ph type="title"/>
          </p:nvPr>
        </p:nvSpPr>
        <p:spPr/>
        <p:txBody>
          <a:bodyPr/>
          <a:lstStyle/>
          <a:p>
            <a:r>
              <a:rPr lang="en-DE" dirty="0"/>
              <a:t>Procrastination</a:t>
            </a:r>
          </a:p>
        </p:txBody>
      </p:sp>
      <p:pic>
        <p:nvPicPr>
          <p:cNvPr id="10" name="Content Placeholder 9">
            <a:extLst>
              <a:ext uri="{FF2B5EF4-FFF2-40B4-BE49-F238E27FC236}">
                <a16:creationId xmlns:a16="http://schemas.microsoft.com/office/drawing/2014/main" id="{5B9CE90F-B865-914B-9254-0D3B6166ACFC}"/>
              </a:ext>
            </a:extLst>
          </p:cNvPr>
          <p:cNvPicPr>
            <a:picLocks noGrp="1" noChangeAspect="1"/>
          </p:cNvPicPr>
          <p:nvPr>
            <p:ph sz="half" idx="1"/>
          </p:nvPr>
        </p:nvPicPr>
        <p:blipFill>
          <a:blip r:embed="rId3"/>
          <a:stretch>
            <a:fillRect/>
          </a:stretch>
        </p:blipFill>
        <p:spPr>
          <a:xfrm>
            <a:off x="6172200" y="2036675"/>
            <a:ext cx="5181600" cy="3659364"/>
          </a:xfrm>
        </p:spPr>
      </p:pic>
      <p:sp>
        <p:nvSpPr>
          <p:cNvPr id="4" name="Content Placeholder 3">
            <a:extLst>
              <a:ext uri="{FF2B5EF4-FFF2-40B4-BE49-F238E27FC236}">
                <a16:creationId xmlns:a16="http://schemas.microsoft.com/office/drawing/2014/main" id="{B8BED615-FAA4-9E40-880B-DE32A62DC7CE}"/>
              </a:ext>
            </a:extLst>
          </p:cNvPr>
          <p:cNvSpPr>
            <a:spLocks noGrp="1"/>
          </p:cNvSpPr>
          <p:nvPr>
            <p:ph sz="half" idx="2"/>
          </p:nvPr>
        </p:nvSpPr>
        <p:spPr>
          <a:xfrm>
            <a:off x="698715" y="1690688"/>
            <a:ext cx="5181600" cy="4351338"/>
          </a:xfrm>
        </p:spPr>
        <p:txBody>
          <a:bodyPr/>
          <a:lstStyle/>
          <a:p>
            <a:r>
              <a:rPr lang="en-DE" dirty="0"/>
              <a:t>Not optimal</a:t>
            </a:r>
          </a:p>
          <a:p>
            <a:endParaRPr lang="en-DE" dirty="0"/>
          </a:p>
          <a:p>
            <a:r>
              <a:rPr lang="en-DE" dirty="0"/>
              <a:t>If we know best then we don’t need to pre-commit</a:t>
            </a:r>
          </a:p>
        </p:txBody>
      </p:sp>
    </p:spTree>
    <p:extLst>
      <p:ext uri="{BB962C8B-B14F-4D97-AF65-F5344CB8AC3E}">
        <p14:creationId xmlns:p14="http://schemas.microsoft.com/office/powerpoint/2010/main" val="111949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5215-9D86-664E-A038-D8812609C504}"/>
              </a:ext>
            </a:extLst>
          </p:cNvPr>
          <p:cNvSpPr>
            <a:spLocks noGrp="1"/>
          </p:cNvSpPr>
          <p:nvPr>
            <p:ph type="title"/>
          </p:nvPr>
        </p:nvSpPr>
        <p:spPr/>
        <p:txBody>
          <a:bodyPr/>
          <a:lstStyle/>
          <a:p>
            <a:r>
              <a:rPr lang="en-DE" dirty="0"/>
              <a:t>Hyperbolic discounting</a:t>
            </a:r>
          </a:p>
        </p:txBody>
      </p:sp>
      <p:sp>
        <p:nvSpPr>
          <p:cNvPr id="3" name="Content Placeholder 2">
            <a:extLst>
              <a:ext uri="{FF2B5EF4-FFF2-40B4-BE49-F238E27FC236}">
                <a16:creationId xmlns:a16="http://schemas.microsoft.com/office/drawing/2014/main" id="{F86D36AB-9D7E-2648-ACC2-42156C60E09A}"/>
              </a:ext>
            </a:extLst>
          </p:cNvPr>
          <p:cNvSpPr>
            <a:spLocks noGrp="1"/>
          </p:cNvSpPr>
          <p:nvPr>
            <p:ph sz="half" idx="1"/>
          </p:nvPr>
        </p:nvSpPr>
        <p:spPr/>
        <p:txBody>
          <a:bodyPr/>
          <a:lstStyle/>
          <a:p>
            <a:r>
              <a:rPr lang="en-DE" dirty="0"/>
              <a:t>50€ now or 100€ in 1 year?</a:t>
            </a:r>
          </a:p>
          <a:p>
            <a:r>
              <a:rPr lang="en-DE" dirty="0"/>
              <a:t>50€ in 5 years or 100€ in 6 years?</a:t>
            </a:r>
          </a:p>
        </p:txBody>
      </p:sp>
      <p:sp>
        <p:nvSpPr>
          <p:cNvPr id="4" name="Content Placeholder 3">
            <a:extLst>
              <a:ext uri="{FF2B5EF4-FFF2-40B4-BE49-F238E27FC236}">
                <a16:creationId xmlns:a16="http://schemas.microsoft.com/office/drawing/2014/main" id="{47AF691A-FE5D-BD46-B085-AFFAD015718A}"/>
              </a:ext>
            </a:extLst>
          </p:cNvPr>
          <p:cNvSpPr>
            <a:spLocks noGrp="1"/>
          </p:cNvSpPr>
          <p:nvPr>
            <p:ph sz="half" idx="2"/>
          </p:nvPr>
        </p:nvSpPr>
        <p:spPr/>
        <p:txBody>
          <a:bodyPr/>
          <a:lstStyle/>
          <a:p>
            <a:endParaRPr lang="en-DE"/>
          </a:p>
        </p:txBody>
      </p:sp>
    </p:spTree>
    <p:extLst>
      <p:ext uri="{BB962C8B-B14F-4D97-AF65-F5344CB8AC3E}">
        <p14:creationId xmlns:p14="http://schemas.microsoft.com/office/powerpoint/2010/main" val="200725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erva MPi Template" id="{B1AC864D-9C9A-2F41-8AFE-EEABF4ED4EC6}" vid="{4A650119-FC57-5840-AD6A-47FFEA9D54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1673</TotalTime>
  <Words>1400</Words>
  <Application>Microsoft Macintosh PowerPoint</Application>
  <PresentationFormat>Widescreen</PresentationFormat>
  <Paragraphs>224</Paragraphs>
  <Slides>33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Garamond</vt:lpstr>
      <vt:lpstr>Office Theme</vt:lpstr>
      <vt:lpstr>Introduction to Behavioural Economics</vt:lpstr>
      <vt:lpstr>What is Economics?</vt:lpstr>
      <vt:lpstr>Homo Economicus</vt:lpstr>
      <vt:lpstr>Bounded Rationality</vt:lpstr>
      <vt:lpstr>PowerPoint Presentation</vt:lpstr>
      <vt:lpstr>1. Knows what’s best</vt:lpstr>
      <vt:lpstr>Choice overload</vt:lpstr>
      <vt:lpstr>Procrastination</vt:lpstr>
      <vt:lpstr>Hyperbolic discounting</vt:lpstr>
      <vt:lpstr>2. Stable preferences</vt:lpstr>
      <vt:lpstr>The Allais paradox</vt:lpstr>
      <vt:lpstr>The Allais paradox</vt:lpstr>
      <vt:lpstr>Decoy effect</vt:lpstr>
      <vt:lpstr>Loss aversion</vt:lpstr>
      <vt:lpstr>3. Unbiased beliefs</vt:lpstr>
      <vt:lpstr>Decision-making in Psychology</vt:lpstr>
      <vt:lpstr>Heuristics and Biases</vt:lpstr>
      <vt:lpstr>Heuristics and Biases</vt:lpstr>
      <vt:lpstr>Heuristics and Biases</vt:lpstr>
      <vt:lpstr>Heuristics and Biases</vt:lpstr>
      <vt:lpstr>Heuristics and Biases</vt:lpstr>
      <vt:lpstr>Heuristics and Biases</vt:lpstr>
      <vt:lpstr>The start of a revolution</vt:lpstr>
      <vt:lpstr>Subfields</vt:lpstr>
      <vt:lpstr>The Future of Behavioural Economics</vt:lpstr>
      <vt:lpstr>Behavioural Science</vt:lpstr>
      <vt:lpstr>PowerPoint Presentation</vt:lpstr>
      <vt:lpstr>PowerPoint Presentation</vt:lpstr>
      <vt:lpstr>Thank you!</vt:lpstr>
      <vt:lpstr>Expected Utility Theory</vt:lpstr>
      <vt:lpstr>Prospect Theory</vt:lpstr>
      <vt:lpstr>Expected Value</vt:lpstr>
      <vt:lpstr>St Petersbourg Paradox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59</cp:revision>
  <dcterms:created xsi:type="dcterms:W3CDTF">2020-11-24T10:44:22Z</dcterms:created>
  <dcterms:modified xsi:type="dcterms:W3CDTF">2021-02-18T14:39:43Z</dcterms:modified>
</cp:coreProperties>
</file>